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  <p:sldId id="259" r:id="rId4"/>
    <p:sldId id="260" r:id="rId5"/>
    <p:sldId id="263" r:id="rId6"/>
    <p:sldId id="264" r:id="rId7"/>
    <p:sldId id="262" r:id="rId8"/>
    <p:sldId id="265" r:id="rId9"/>
    <p:sldId id="266" r:id="rId10"/>
    <p:sldId id="267" r:id="rId11"/>
    <p:sldId id="261" r:id="rId12"/>
    <p:sldId id="268" r:id="rId13"/>
    <p:sldId id="269" r:id="rId14"/>
    <p:sldId id="273" r:id="rId15"/>
    <p:sldId id="272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281" r:id="rId24"/>
    <p:sldId id="283" r:id="rId25"/>
    <p:sldId id="282" r:id="rId26"/>
    <p:sldId id="286" r:id="rId27"/>
    <p:sldId id="271" r:id="rId28"/>
    <p:sldId id="285" r:id="rId29"/>
    <p:sldId id="284" r:id="rId3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187"/>
    <p:restoredTop sz="94523"/>
  </p:normalViewPr>
  <p:slideViewPr>
    <p:cSldViewPr snapToGrid="0" snapToObjects="1">
      <p:cViewPr varScale="1">
        <p:scale>
          <a:sx n="83" d="100"/>
          <a:sy n="83" d="100"/>
        </p:scale>
        <p:origin x="47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heme" Target="theme/theme1.xml"/><Relationship Id="rId3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부제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 smtClean="0"/>
              <a:t>마스터 부제목 스타일 편집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99A77-082A-5549-8AA2-5B4E66D2AA8A}" type="datetimeFigureOut">
              <a:rPr kumimoji="1" lang="ko-KR" altLang="en-US" smtClean="0"/>
              <a:t>2020. 3. 10.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42BE0-CA97-C040-A2DC-919CC8626E2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762984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99A77-082A-5549-8AA2-5B4E66D2AA8A}" type="datetimeFigureOut">
              <a:rPr kumimoji="1" lang="ko-KR" altLang="en-US" smtClean="0"/>
              <a:t>2020. 3. 10.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42BE0-CA97-C040-A2DC-919CC8626E2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352226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99A77-082A-5549-8AA2-5B4E66D2AA8A}" type="datetimeFigureOut">
              <a:rPr kumimoji="1" lang="ko-KR" altLang="en-US" smtClean="0"/>
              <a:t>2020. 3. 10.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42BE0-CA97-C040-A2DC-919CC8626E2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570373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99A77-082A-5549-8AA2-5B4E66D2AA8A}" type="datetimeFigureOut">
              <a:rPr kumimoji="1" lang="ko-KR" altLang="en-US" smtClean="0"/>
              <a:t>2020. 3. 10.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42BE0-CA97-C040-A2DC-919CC8626E2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935257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99A77-082A-5549-8AA2-5B4E66D2AA8A}" type="datetimeFigureOut">
              <a:rPr kumimoji="1" lang="ko-KR" altLang="en-US" smtClean="0"/>
              <a:t>2020. 3. 10.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42BE0-CA97-C040-A2DC-919CC8626E2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225149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99A77-082A-5549-8AA2-5B4E66D2AA8A}" type="datetimeFigureOut">
              <a:rPr kumimoji="1" lang="ko-KR" altLang="en-US" smtClean="0"/>
              <a:t>2020. 3. 10.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42BE0-CA97-C040-A2DC-919CC8626E2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361068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99A77-082A-5549-8AA2-5B4E66D2AA8A}" type="datetimeFigureOut">
              <a:rPr kumimoji="1" lang="ko-KR" altLang="en-US" smtClean="0"/>
              <a:t>2020. 3. 10.</a:t>
            </a:fld>
            <a:endParaRPr kumimoji="1"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42BE0-CA97-C040-A2DC-919CC8626E2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793378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99A77-082A-5549-8AA2-5B4E66D2AA8A}" type="datetimeFigureOut">
              <a:rPr kumimoji="1" lang="ko-KR" altLang="en-US" smtClean="0"/>
              <a:t>2020. 3. 10.</a:t>
            </a:fld>
            <a:endParaRPr kumimoji="1"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42BE0-CA97-C040-A2DC-919CC8626E2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361728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99A77-082A-5549-8AA2-5B4E66D2AA8A}" type="datetimeFigureOut">
              <a:rPr kumimoji="1" lang="ko-KR" altLang="en-US" smtClean="0"/>
              <a:t>2020. 3. 10.</a:t>
            </a:fld>
            <a:endParaRPr kumimoji="1"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42BE0-CA97-C040-A2DC-919CC8626E2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834447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99A77-082A-5549-8AA2-5B4E66D2AA8A}" type="datetimeFigureOut">
              <a:rPr kumimoji="1" lang="ko-KR" altLang="en-US" smtClean="0"/>
              <a:t>2020. 3. 10.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42BE0-CA97-C040-A2DC-919CC8626E2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74793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99A77-082A-5549-8AA2-5B4E66D2AA8A}" type="datetimeFigureOut">
              <a:rPr kumimoji="1" lang="ko-KR" altLang="en-US" smtClean="0"/>
              <a:t>2020. 3. 10.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42BE0-CA97-C040-A2DC-919CC8626E2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26347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499A77-082A-5549-8AA2-5B4E66D2AA8A}" type="datetimeFigureOut">
              <a:rPr kumimoji="1" lang="ko-KR" altLang="en-US" smtClean="0"/>
              <a:t>2020. 3. 10.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842BE0-CA97-C040-A2DC-919CC8626E2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822677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7" Type="http://schemas.openxmlformats.org/officeDocument/2006/relationships/image" Target="../media/image26.png"/><Relationship Id="rId8" Type="http://schemas.openxmlformats.org/officeDocument/2006/relationships/image" Target="../media/image27.png"/><Relationship Id="rId9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22.png"/><Relationship Id="rId6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6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42.png"/><Relationship Id="rId5" Type="http://schemas.openxmlformats.org/officeDocument/2006/relationships/image" Target="../media/image37.png"/><Relationship Id="rId6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40.png"/><Relationship Id="rId5" Type="http://schemas.openxmlformats.org/officeDocument/2006/relationships/image" Target="../media/image45.png"/><Relationship Id="rId6" Type="http://schemas.openxmlformats.org/officeDocument/2006/relationships/image" Target="../media/image46.png"/><Relationship Id="rId7" Type="http://schemas.openxmlformats.org/officeDocument/2006/relationships/image" Target="../media/image47.png"/><Relationship Id="rId8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4" Type="http://schemas.openxmlformats.org/officeDocument/2006/relationships/image" Target="../media/image22.png"/><Relationship Id="rId5" Type="http://schemas.openxmlformats.org/officeDocument/2006/relationships/image" Target="../media/image52.png"/><Relationship Id="rId6" Type="http://schemas.openxmlformats.org/officeDocument/2006/relationships/image" Target="../media/image53.png"/><Relationship Id="rId7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4" Type="http://schemas.openxmlformats.org/officeDocument/2006/relationships/image" Target="../media/image37.png"/><Relationship Id="rId5" Type="http://schemas.openxmlformats.org/officeDocument/2006/relationships/image" Target="../media/image56.png"/><Relationship Id="rId6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7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4" Type="http://schemas.openxmlformats.org/officeDocument/2006/relationships/image" Target="../media/image61.png"/><Relationship Id="rId5" Type="http://schemas.openxmlformats.org/officeDocument/2006/relationships/image" Target="../media/image62.png"/><Relationship Id="rId6" Type="http://schemas.openxmlformats.org/officeDocument/2006/relationships/image" Target="../media/image63.png"/><Relationship Id="rId7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66.png"/><Relationship Id="rId5" Type="http://schemas.openxmlformats.org/officeDocument/2006/relationships/image" Target="../media/image61.png"/><Relationship Id="rId6" Type="http://schemas.openxmlformats.org/officeDocument/2006/relationships/image" Target="../media/image67.png"/><Relationship Id="rId7" Type="http://schemas.openxmlformats.org/officeDocument/2006/relationships/image" Target="../media/image68.png"/><Relationship Id="rId8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59.png"/><Relationship Id="rId6" Type="http://schemas.openxmlformats.org/officeDocument/2006/relationships/image" Target="../media/image70.tiff"/><Relationship Id="rId7" Type="http://schemas.openxmlformats.org/officeDocument/2006/relationships/image" Target="../media/image71.png"/><Relationship Id="rId8" Type="http://schemas.openxmlformats.org/officeDocument/2006/relationships/image" Target="../media/image72.png"/><Relationship Id="rId9" Type="http://schemas.openxmlformats.org/officeDocument/2006/relationships/image" Target="../media/image73.png"/><Relationship Id="rId10" Type="http://schemas.openxmlformats.org/officeDocument/2006/relationships/image" Target="../media/image74.png"/><Relationship Id="rId11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4" Type="http://schemas.openxmlformats.org/officeDocument/2006/relationships/image" Target="../media/image62.png"/><Relationship Id="rId5" Type="http://schemas.openxmlformats.org/officeDocument/2006/relationships/image" Target="../media/image61.png"/><Relationship Id="rId6" Type="http://schemas.openxmlformats.org/officeDocument/2006/relationships/image" Target="../media/image63.png"/><Relationship Id="rId7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482" y="160848"/>
            <a:ext cx="11856203" cy="6469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2727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214159" y="706285"/>
            <a:ext cx="11776363" cy="2514078"/>
            <a:chOff x="415637" y="551302"/>
            <a:chExt cx="11776363" cy="2514078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5637" y="859080"/>
              <a:ext cx="11605882" cy="1760134"/>
            </a:xfrm>
            <a:prstGeom prst="rect">
              <a:avLst/>
            </a:prstGeom>
          </p:spPr>
        </p:pic>
        <p:sp>
          <p:nvSpPr>
            <p:cNvPr id="3" name="텍스트 상자 2"/>
            <p:cNvSpPr txBox="1"/>
            <p:nvPr/>
          </p:nvSpPr>
          <p:spPr>
            <a:xfrm>
              <a:off x="1962142" y="551303"/>
              <a:ext cx="11560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챠트</a:t>
              </a:r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-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테이블</a:t>
              </a:r>
              <a:endParaRPr kumimoji="1" lang="ko-KR" altLang="en-US" sz="1400" dirty="0">
                <a:solidFill>
                  <a:schemeClr val="accent2"/>
                </a:solidFill>
              </a:endParaRPr>
            </a:p>
          </p:txBody>
        </p:sp>
        <p:sp>
          <p:nvSpPr>
            <p:cNvPr id="4" name="텍스트 상자 3"/>
            <p:cNvSpPr txBox="1"/>
            <p:nvPr/>
          </p:nvSpPr>
          <p:spPr>
            <a:xfrm>
              <a:off x="7538949" y="551302"/>
              <a:ext cx="133562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챠트</a:t>
              </a:r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-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꺾은선형</a:t>
              </a:r>
              <a:endParaRPr kumimoji="1" lang="ko-KR" altLang="en-US" sz="1400" dirty="0">
                <a:solidFill>
                  <a:schemeClr val="accent2"/>
                </a:solidFill>
              </a:endParaRPr>
            </a:p>
          </p:txBody>
        </p:sp>
        <p:sp>
          <p:nvSpPr>
            <p:cNvPr id="5" name="텍스트 상자 4"/>
            <p:cNvSpPr txBox="1"/>
            <p:nvPr/>
          </p:nvSpPr>
          <p:spPr>
            <a:xfrm>
              <a:off x="2414965" y="2757603"/>
              <a:ext cx="977703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상단 콤보박스에서 클릭한 연도의 선수 데이터에서 선수</a:t>
              </a:r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1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명을 클릭하면 해당 선수의 지표 데이터가 챠트로 표현됩니다</a:t>
              </a:r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.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 </a:t>
              </a:r>
              <a:endParaRPr kumimoji="1" lang="ko-KR" altLang="en-US" sz="1400" dirty="0">
                <a:solidFill>
                  <a:schemeClr val="accent2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4525505" y="1151358"/>
              <a:ext cx="7496014" cy="1452358"/>
            </a:xfrm>
            <a:prstGeom prst="rect">
              <a:avLst/>
            </a:prstGeom>
            <a:noFill/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90036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그룹 70"/>
          <p:cNvGrpSpPr/>
          <p:nvPr/>
        </p:nvGrpSpPr>
        <p:grpSpPr>
          <a:xfrm>
            <a:off x="154988" y="344916"/>
            <a:ext cx="11774923" cy="6313250"/>
            <a:chOff x="154988" y="313920"/>
            <a:chExt cx="11774923" cy="6313250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2852" y="391685"/>
              <a:ext cx="9051212" cy="1807483"/>
            </a:xfrm>
            <a:prstGeom prst="rect">
              <a:avLst/>
            </a:prstGeom>
          </p:spPr>
        </p:pic>
        <p:sp>
          <p:nvSpPr>
            <p:cNvPr id="14" name="텍스트 상자 13"/>
            <p:cNvSpPr txBox="1"/>
            <p:nvPr/>
          </p:nvSpPr>
          <p:spPr>
            <a:xfrm>
              <a:off x="10121403" y="406014"/>
              <a:ext cx="180850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400" smtClean="0">
                  <a:solidFill>
                    <a:schemeClr val="accent2"/>
                  </a:solidFill>
                </a:rPr>
                <a:t>캔버스의 색상 선택 </a:t>
              </a:r>
              <a:endParaRPr kumimoji="1" lang="ko-KR" altLang="en-US" sz="1400">
                <a:solidFill>
                  <a:schemeClr val="accent2"/>
                </a:solidFill>
              </a:endParaRPr>
            </a:p>
          </p:txBody>
        </p:sp>
        <p:pic>
          <p:nvPicPr>
            <p:cNvPr id="26" name="그림 25" descr="/Users/Yongs/Downloads/DB 브라우저 그림파일/1.png"/>
            <p:cNvPicPr/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981" t="21597" r="22981" b="35065"/>
            <a:stretch/>
          </p:blipFill>
          <p:spPr bwMode="auto">
            <a:xfrm>
              <a:off x="9774003" y="396401"/>
              <a:ext cx="347400" cy="317390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27" name="직사각형 26"/>
            <p:cNvSpPr/>
            <p:nvPr/>
          </p:nvSpPr>
          <p:spPr>
            <a:xfrm>
              <a:off x="154988" y="313920"/>
              <a:ext cx="3047869" cy="304144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35" name="구부러진 연결선[U] 34"/>
            <p:cNvCxnSpPr>
              <a:stCxn id="27" idx="2"/>
              <a:endCxn id="54" idx="0"/>
            </p:cNvCxnSpPr>
            <p:nvPr/>
          </p:nvCxnSpPr>
          <p:spPr>
            <a:xfrm rot="5400000">
              <a:off x="423002" y="1393625"/>
              <a:ext cx="2031483" cy="480361"/>
            </a:xfrm>
            <a:prstGeom prst="curvedConnector3">
              <a:avLst>
                <a:gd name="adj1" fmla="val 50000"/>
              </a:avLst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텍스트 상자 31"/>
            <p:cNvSpPr txBox="1"/>
            <p:nvPr/>
          </p:nvSpPr>
          <p:spPr>
            <a:xfrm>
              <a:off x="739201" y="3174113"/>
              <a:ext cx="6021585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kumimoji="1" lang="ko-KR" altLang="en-US" sz="1400" b="1" dirty="0" smtClean="0">
                  <a:solidFill>
                    <a:schemeClr val="accent2"/>
                  </a:solidFill>
                </a:rPr>
                <a:t>라벨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을 선택하고 입력할 </a:t>
              </a:r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text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의 길이에 맞게 드로우 후 </a:t>
              </a:r>
              <a:r>
                <a:rPr kumimoji="1" lang="en-US" altLang="ko-KR" sz="1400" b="1" dirty="0" smtClean="0">
                  <a:solidFill>
                    <a:schemeClr val="accent2"/>
                  </a:solidFill>
                </a:rPr>
                <a:t>text</a:t>
              </a:r>
              <a:r>
                <a:rPr kumimoji="1" lang="ko-KR" altLang="en-US" sz="1400" b="1" dirty="0" smtClean="0">
                  <a:solidFill>
                    <a:schemeClr val="accent2"/>
                  </a:solidFill>
                </a:rPr>
                <a:t>를 입력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합니다</a:t>
              </a:r>
              <a:endParaRPr kumimoji="1" lang="ko-KR" altLang="en-US" sz="1400" dirty="0">
                <a:solidFill>
                  <a:schemeClr val="accent2"/>
                </a:solidFill>
              </a:endParaRPr>
            </a:p>
          </p:txBody>
        </p:sp>
        <p:pic>
          <p:nvPicPr>
            <p:cNvPr id="33" name="그림 32" descr="/Users/Yongs/Downloads/DB 브라우저 그림파일/2.png"/>
            <p:cNvPicPr/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487" t="21694" r="23487" b="34739"/>
            <a:stretch/>
          </p:blipFill>
          <p:spPr bwMode="auto">
            <a:xfrm>
              <a:off x="398482" y="3154397"/>
              <a:ext cx="340719" cy="317390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42" name="텍스트 상자 41"/>
            <p:cNvSpPr txBox="1"/>
            <p:nvPr/>
          </p:nvSpPr>
          <p:spPr>
            <a:xfrm>
              <a:off x="8758486" y="2649547"/>
              <a:ext cx="1628972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ko-KR" sz="1400" dirty="0">
                  <a:solidFill>
                    <a:schemeClr val="accent2"/>
                  </a:solidFill>
                </a:rPr>
                <a:t> 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라벨의 </a:t>
              </a:r>
              <a:r>
                <a:rPr kumimoji="1" lang="ko-KR" altLang="en-US" sz="1400" b="1" dirty="0" smtClean="0">
                  <a:solidFill>
                    <a:schemeClr val="accent2"/>
                  </a:solidFill>
                </a:rPr>
                <a:t>속성</a:t>
              </a:r>
              <a:r>
                <a:rPr kumimoji="1" lang="ko-KR" altLang="en-US" sz="1400" dirty="0">
                  <a:solidFill>
                    <a:schemeClr val="accent2"/>
                  </a:solidFill>
                </a:rPr>
                <a:t> 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설정</a:t>
              </a:r>
              <a:endParaRPr kumimoji="1" lang="ko-KR" altLang="en-US" sz="1400" dirty="0">
                <a:solidFill>
                  <a:schemeClr val="accent2"/>
                </a:solidFill>
              </a:endParaRPr>
            </a:p>
          </p:txBody>
        </p:sp>
        <p:pic>
          <p:nvPicPr>
            <p:cNvPr id="43" name="그림 42" descr="/Users/Yongs/Downloads/DB 브라우저 그림파일/3.png"/>
            <p:cNvPicPr/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941" t="21673" r="22941" b="34717"/>
            <a:stretch/>
          </p:blipFill>
          <p:spPr bwMode="auto">
            <a:xfrm>
              <a:off x="8524678" y="2644971"/>
              <a:ext cx="347400" cy="317390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48" name="타원 47"/>
            <p:cNvSpPr/>
            <p:nvPr/>
          </p:nvSpPr>
          <p:spPr>
            <a:xfrm>
              <a:off x="8648054" y="512486"/>
              <a:ext cx="560710" cy="291558"/>
            </a:xfrm>
            <a:prstGeom prst="ellipse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grpSp>
          <p:nvGrpSpPr>
            <p:cNvPr id="55" name="그룹 54"/>
            <p:cNvGrpSpPr/>
            <p:nvPr/>
          </p:nvGrpSpPr>
          <p:grpSpPr>
            <a:xfrm>
              <a:off x="464329" y="2649547"/>
              <a:ext cx="7011046" cy="359541"/>
              <a:chOff x="263472" y="2266423"/>
              <a:chExt cx="7011046" cy="359541"/>
            </a:xfrm>
          </p:grpSpPr>
          <p:pic>
            <p:nvPicPr>
              <p:cNvPr id="53" name="그림 52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3472" y="2266423"/>
                <a:ext cx="7011046" cy="359541"/>
              </a:xfrm>
              <a:prstGeom prst="rect">
                <a:avLst/>
              </a:prstGeom>
              <a:noFill/>
              <a:ln>
                <a:solidFill>
                  <a:schemeClr val="bg2"/>
                </a:solidFill>
              </a:ln>
            </p:spPr>
          </p:pic>
          <p:sp>
            <p:nvSpPr>
              <p:cNvPr id="54" name="직사각형 53"/>
              <p:cNvSpPr/>
              <p:nvPr/>
            </p:nvSpPr>
            <p:spPr>
              <a:xfrm>
                <a:off x="842722" y="2266423"/>
                <a:ext cx="309966" cy="359541"/>
              </a:xfrm>
              <a:prstGeom prst="rect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pic>
          <p:nvPicPr>
            <p:cNvPr id="58" name="그림 57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8562" y="3646915"/>
              <a:ext cx="3921070" cy="437789"/>
            </a:xfrm>
            <a:prstGeom prst="rect">
              <a:avLst/>
            </a:prstGeom>
          </p:spPr>
        </p:pic>
        <p:pic>
          <p:nvPicPr>
            <p:cNvPr id="59" name="그림 58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27934" y="2942185"/>
              <a:ext cx="1691618" cy="3684985"/>
            </a:xfrm>
            <a:prstGeom prst="rect">
              <a:avLst/>
            </a:prstGeom>
            <a:noFill/>
            <a:ln>
              <a:solidFill>
                <a:schemeClr val="bg2"/>
              </a:solidFill>
            </a:ln>
          </p:spPr>
        </p:pic>
        <p:sp>
          <p:nvSpPr>
            <p:cNvPr id="60" name="직사각형 59"/>
            <p:cNvSpPr/>
            <p:nvPr/>
          </p:nvSpPr>
          <p:spPr>
            <a:xfrm>
              <a:off x="9263621" y="2942185"/>
              <a:ext cx="480448" cy="292385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65" name="그림 64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74003" y="749072"/>
              <a:ext cx="1971373" cy="1045590"/>
            </a:xfrm>
            <a:prstGeom prst="rect">
              <a:avLst/>
            </a:prstGeom>
            <a:ln>
              <a:solidFill>
                <a:schemeClr val="bg2"/>
              </a:solidFill>
            </a:ln>
          </p:spPr>
        </p:pic>
        <p:cxnSp>
          <p:nvCxnSpPr>
            <p:cNvPr id="52" name="구부러진 연결선[U] 51"/>
            <p:cNvCxnSpPr>
              <a:stCxn id="48" idx="6"/>
              <a:endCxn id="65" idx="1"/>
            </p:cNvCxnSpPr>
            <p:nvPr/>
          </p:nvCxnSpPr>
          <p:spPr>
            <a:xfrm>
              <a:off x="9208764" y="658265"/>
              <a:ext cx="565239" cy="613602"/>
            </a:xfrm>
            <a:prstGeom prst="curvedConnector3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직사각형 67"/>
            <p:cNvSpPr/>
            <p:nvPr/>
          </p:nvSpPr>
          <p:spPr>
            <a:xfrm flipH="1" flipV="1">
              <a:off x="9774003" y="1271867"/>
              <a:ext cx="1650081" cy="246965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972044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>
            <a:off x="2883071" y="244982"/>
            <a:ext cx="6538241" cy="6421478"/>
            <a:chOff x="2883071" y="244982"/>
            <a:chExt cx="6538241" cy="6421478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87159" y="244982"/>
              <a:ext cx="2311400" cy="609600"/>
            </a:xfrm>
            <a:prstGeom prst="rect">
              <a:avLst/>
            </a:prstGeom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89764" y="1351117"/>
              <a:ext cx="2167150" cy="3214606"/>
            </a:xfrm>
            <a:prstGeom prst="rect">
              <a:avLst/>
            </a:prstGeom>
            <a:ln>
              <a:solidFill>
                <a:schemeClr val="bg2"/>
              </a:solidFill>
            </a:ln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19590" y="1328586"/>
              <a:ext cx="2189594" cy="5337874"/>
            </a:xfrm>
            <a:prstGeom prst="rect">
              <a:avLst/>
            </a:prstGeom>
            <a:ln>
              <a:solidFill>
                <a:schemeClr val="bg2"/>
              </a:solidFill>
            </a:ln>
          </p:spPr>
        </p:pic>
        <p:sp>
          <p:nvSpPr>
            <p:cNvPr id="5" name="텍스트 상자 4"/>
            <p:cNvSpPr txBox="1"/>
            <p:nvPr/>
          </p:nvSpPr>
          <p:spPr>
            <a:xfrm>
              <a:off x="3234581" y="1033727"/>
              <a:ext cx="162897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400" smtClean="0">
                  <a:solidFill>
                    <a:schemeClr val="accent2"/>
                  </a:solidFill>
                </a:rPr>
                <a:t>라벨로 링크 설정 </a:t>
              </a:r>
              <a:endParaRPr kumimoji="1" lang="ko-KR" altLang="en-US" sz="1400">
                <a:solidFill>
                  <a:schemeClr val="accent2"/>
                </a:solidFill>
              </a:endParaRPr>
            </a:p>
          </p:txBody>
        </p:sp>
        <p:pic>
          <p:nvPicPr>
            <p:cNvPr id="6" name="그림 5" descr="/Users/Yongs/Downloads/DB 브라우저 그림파일/1.png"/>
            <p:cNvPicPr/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981" t="21597" r="22981" b="35065"/>
            <a:stretch/>
          </p:blipFill>
          <p:spPr bwMode="auto">
            <a:xfrm>
              <a:off x="2883071" y="1024114"/>
              <a:ext cx="347400" cy="317390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7" name="직사각형 6"/>
            <p:cNvSpPr/>
            <p:nvPr/>
          </p:nvSpPr>
          <p:spPr>
            <a:xfrm>
              <a:off x="2895593" y="1341504"/>
              <a:ext cx="641889" cy="269928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2893013" y="2764766"/>
              <a:ext cx="2135758" cy="272509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9" name="그림 8" descr="/Users/Yongs/Downloads/DB 브라우저 그림파일/2.png"/>
            <p:cNvPicPr/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487" t="21694" r="23487" b="34739"/>
            <a:stretch/>
          </p:blipFill>
          <p:spPr bwMode="auto">
            <a:xfrm>
              <a:off x="5642859" y="1026694"/>
              <a:ext cx="340719" cy="317390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10" name="텍스트 상자 9"/>
            <p:cNvSpPr txBox="1"/>
            <p:nvPr/>
          </p:nvSpPr>
          <p:spPr>
            <a:xfrm>
              <a:off x="5971329" y="1024114"/>
              <a:ext cx="344998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라벨 속성으로 서식</a:t>
              </a:r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,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 배경색</a:t>
              </a:r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,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윤곽선 설정 </a:t>
              </a:r>
              <a:endParaRPr kumimoji="1" lang="ko-KR" altLang="en-US" sz="1400" dirty="0">
                <a:solidFill>
                  <a:schemeClr val="accent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056407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25"/>
          <p:cNvGrpSpPr/>
          <p:nvPr/>
        </p:nvGrpSpPr>
        <p:grpSpPr>
          <a:xfrm>
            <a:off x="728135" y="769676"/>
            <a:ext cx="11341645" cy="3088302"/>
            <a:chOff x="728135" y="769676"/>
            <a:chExt cx="11341645" cy="3088302"/>
          </a:xfrm>
        </p:grpSpPr>
        <p:grpSp>
          <p:nvGrpSpPr>
            <p:cNvPr id="22" name="그룹 21"/>
            <p:cNvGrpSpPr/>
            <p:nvPr/>
          </p:nvGrpSpPr>
          <p:grpSpPr>
            <a:xfrm>
              <a:off x="884032" y="1092956"/>
              <a:ext cx="11185748" cy="2589959"/>
              <a:chOff x="434581" y="1129634"/>
              <a:chExt cx="11185748" cy="2589959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5300" y="1150809"/>
                <a:ext cx="10845029" cy="2568784"/>
              </a:xfrm>
              <a:prstGeom prst="rect">
                <a:avLst/>
              </a:prstGeom>
            </p:spPr>
          </p:pic>
          <p:pic>
            <p:nvPicPr>
              <p:cNvPr id="10" name="그림 9" descr="/Users/Yongs/Downloads/DB 브라우저 그림파일/1.png"/>
              <p:cNvPicPr/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981" t="21597" r="22981" b="35065"/>
              <a:stretch/>
            </p:blipFill>
            <p:spPr bwMode="auto">
              <a:xfrm>
                <a:off x="2061276" y="1129634"/>
                <a:ext cx="347400" cy="317390"/>
              </a:xfrm>
              <a:prstGeom prst="rect">
                <a:avLst/>
              </a:prstGeom>
              <a:noFill/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  <p:sp>
            <p:nvSpPr>
              <p:cNvPr id="18" name="직사각형 17"/>
              <p:cNvSpPr/>
              <p:nvPr/>
            </p:nvSpPr>
            <p:spPr>
              <a:xfrm>
                <a:off x="1387492" y="1166312"/>
                <a:ext cx="673784" cy="244034"/>
              </a:xfrm>
              <a:prstGeom prst="rect">
                <a:avLst/>
              </a:prstGeom>
              <a:noFill/>
              <a:ln w="190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pic>
            <p:nvPicPr>
              <p:cNvPr id="20" name="그림 19" descr="/Users/Yongs/Downloads/DB 브라우저 그림파일/2.png"/>
              <p:cNvPicPr/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3487" t="21694" r="23487" b="34739"/>
              <a:stretch/>
            </p:blipFill>
            <p:spPr bwMode="auto">
              <a:xfrm>
                <a:off x="434581" y="1566416"/>
                <a:ext cx="340719" cy="317390"/>
              </a:xfrm>
              <a:prstGeom prst="rect">
                <a:avLst/>
              </a:prstGeom>
              <a:noFill/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  <p:pic>
            <p:nvPicPr>
              <p:cNvPr id="21" name="그림 20" descr="/Users/Yongs/Downloads/DB 브라우저 그림파일/3.png"/>
              <p:cNvPicPr/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941" t="21673" r="22941" b="34717"/>
              <a:stretch/>
            </p:blipFill>
            <p:spPr bwMode="auto">
              <a:xfrm>
                <a:off x="434581" y="3253147"/>
                <a:ext cx="347400" cy="317390"/>
              </a:xfrm>
              <a:prstGeom prst="rect">
                <a:avLst/>
              </a:prstGeom>
              <a:noFill/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</p:grpSp>
        <p:sp>
          <p:nvSpPr>
            <p:cNvPr id="23" name="텍스트 상자 22"/>
            <p:cNvSpPr txBox="1"/>
            <p:nvPr/>
          </p:nvSpPr>
          <p:spPr>
            <a:xfrm>
              <a:off x="2173837" y="769676"/>
              <a:ext cx="9028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400" smtClean="0">
                  <a:solidFill>
                    <a:schemeClr val="accent2"/>
                  </a:solidFill>
                </a:rPr>
                <a:t>콤보박스</a:t>
              </a:r>
              <a:endParaRPr kumimoji="1" lang="ko-KR" altLang="en-US" sz="1400">
                <a:solidFill>
                  <a:schemeClr val="accent2"/>
                </a:solidFill>
              </a:endParaRPr>
            </a:p>
          </p:txBody>
        </p:sp>
        <p:sp>
          <p:nvSpPr>
            <p:cNvPr id="24" name="텍스트 상자 23"/>
            <p:cNvSpPr txBox="1"/>
            <p:nvPr/>
          </p:nvSpPr>
          <p:spPr>
            <a:xfrm>
              <a:off x="751644" y="1857523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400" smtClean="0">
                  <a:solidFill>
                    <a:schemeClr val="accent2"/>
                  </a:solidFill>
                </a:rPr>
                <a:t>챠트</a:t>
              </a:r>
              <a:endParaRPr kumimoji="1" lang="ko-KR" altLang="en-US" sz="1400" dirty="0">
                <a:solidFill>
                  <a:schemeClr val="accent2"/>
                </a:solidFill>
              </a:endParaRPr>
            </a:p>
          </p:txBody>
        </p:sp>
        <p:sp>
          <p:nvSpPr>
            <p:cNvPr id="25" name="텍스트 상자 24"/>
            <p:cNvSpPr txBox="1"/>
            <p:nvPr/>
          </p:nvSpPr>
          <p:spPr>
            <a:xfrm>
              <a:off x="728135" y="3550201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챠트</a:t>
              </a:r>
              <a:endParaRPr kumimoji="1" lang="ko-KR" altLang="en-US" sz="1400" dirty="0">
                <a:solidFill>
                  <a:schemeClr val="accent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897554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/>
        </p:nvGrpSpPr>
        <p:grpSpPr>
          <a:xfrm>
            <a:off x="966657" y="174064"/>
            <a:ext cx="10681020" cy="6301727"/>
            <a:chOff x="966657" y="174064"/>
            <a:chExt cx="10681020" cy="6301727"/>
          </a:xfrm>
        </p:grpSpPr>
        <p:sp>
          <p:nvSpPr>
            <p:cNvPr id="3" name="텍스트 상자 2"/>
            <p:cNvSpPr txBox="1"/>
            <p:nvPr/>
          </p:nvSpPr>
          <p:spPr>
            <a:xfrm>
              <a:off x="1268645" y="183677"/>
              <a:ext cx="9028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콤보박스</a:t>
              </a:r>
              <a:endParaRPr kumimoji="1" lang="ko-KR" altLang="en-US" sz="1400" dirty="0">
                <a:solidFill>
                  <a:schemeClr val="accent2"/>
                </a:solidFill>
              </a:endParaRPr>
            </a:p>
          </p:txBody>
        </p:sp>
        <p:grpSp>
          <p:nvGrpSpPr>
            <p:cNvPr id="7" name="그룹 6"/>
            <p:cNvGrpSpPr/>
            <p:nvPr/>
          </p:nvGrpSpPr>
          <p:grpSpPr>
            <a:xfrm>
              <a:off x="1513001" y="741375"/>
              <a:ext cx="1912124" cy="339013"/>
              <a:chOff x="531676" y="3364841"/>
              <a:chExt cx="2134030" cy="406400"/>
            </a:xfrm>
          </p:grpSpPr>
          <p:pic>
            <p:nvPicPr>
              <p:cNvPr id="4" name="그림 3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1676" y="3364841"/>
                <a:ext cx="2134030" cy="406400"/>
              </a:xfrm>
              <a:prstGeom prst="rect">
                <a:avLst/>
              </a:prstGeom>
              <a:ln>
                <a:solidFill>
                  <a:schemeClr val="bg2"/>
                </a:solidFill>
              </a:ln>
            </p:spPr>
          </p:pic>
          <p:sp>
            <p:nvSpPr>
              <p:cNvPr id="5" name="직사각형 4"/>
              <p:cNvSpPr/>
              <p:nvPr/>
            </p:nvSpPr>
            <p:spPr>
              <a:xfrm>
                <a:off x="1317356" y="3364841"/>
                <a:ext cx="293284" cy="406400"/>
              </a:xfrm>
              <a:prstGeom prst="rect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13001" y="1372890"/>
              <a:ext cx="1912124" cy="4589096"/>
            </a:xfrm>
            <a:prstGeom prst="rect">
              <a:avLst/>
            </a:prstGeom>
            <a:ln>
              <a:solidFill>
                <a:schemeClr val="bg2"/>
              </a:solidFill>
            </a:ln>
          </p:spPr>
        </p:pic>
        <p:sp>
          <p:nvSpPr>
            <p:cNvPr id="8" name="직사각형 7"/>
            <p:cNvSpPr/>
            <p:nvPr/>
          </p:nvSpPr>
          <p:spPr>
            <a:xfrm>
              <a:off x="1513001" y="3508826"/>
              <a:ext cx="1912124" cy="1174548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2712826" y="5149110"/>
              <a:ext cx="680679" cy="278182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62063" y="1372890"/>
              <a:ext cx="1839009" cy="2425067"/>
            </a:xfrm>
            <a:prstGeom prst="rect">
              <a:avLst/>
            </a:prstGeom>
          </p:spPr>
        </p:pic>
        <p:sp>
          <p:nvSpPr>
            <p:cNvPr id="12" name="직사각형 11"/>
            <p:cNvSpPr/>
            <p:nvPr/>
          </p:nvSpPr>
          <p:spPr>
            <a:xfrm>
              <a:off x="6762063" y="1792201"/>
              <a:ext cx="615140" cy="309111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4" name="텍스트 상자 13"/>
            <p:cNvSpPr txBox="1"/>
            <p:nvPr/>
          </p:nvSpPr>
          <p:spPr>
            <a:xfrm>
              <a:off x="3625772" y="3513549"/>
              <a:ext cx="26661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2.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 콤보박스항목의 </a:t>
              </a:r>
              <a:r>
                <a:rPr kumimoji="1" lang="ko-KR" altLang="en-US" sz="1400" b="1" dirty="0" smtClean="0">
                  <a:solidFill>
                    <a:schemeClr val="accent2"/>
                  </a:solidFill>
                </a:rPr>
                <a:t>데이터 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설정</a:t>
              </a:r>
              <a:endParaRPr kumimoji="1" lang="ko-KR" altLang="en-US" sz="1400" dirty="0">
                <a:solidFill>
                  <a:schemeClr val="accent2"/>
                </a:solidFill>
              </a:endParaRPr>
            </a:p>
          </p:txBody>
        </p:sp>
        <p:sp>
          <p:nvSpPr>
            <p:cNvPr id="16" name="텍스트 상자 15"/>
            <p:cNvSpPr txBox="1"/>
            <p:nvPr/>
          </p:nvSpPr>
          <p:spPr>
            <a:xfrm>
              <a:off x="8864543" y="1817595"/>
              <a:ext cx="278313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4.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콤보박스항목에 디폴트값설정</a:t>
              </a:r>
              <a:endParaRPr kumimoji="1" lang="ko-KR" altLang="en-US" sz="1400" dirty="0">
                <a:solidFill>
                  <a:schemeClr val="accent2"/>
                </a:solidFill>
              </a:endParaRPr>
            </a:p>
          </p:txBody>
        </p:sp>
        <p:pic>
          <p:nvPicPr>
            <p:cNvPr id="19" name="그림 18" descr="/Users/Yongs/Downloads/DB 브라우저 그림파일/1.png"/>
            <p:cNvPicPr/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981" t="21597" r="22981" b="35065"/>
            <a:stretch/>
          </p:blipFill>
          <p:spPr bwMode="auto">
            <a:xfrm>
              <a:off x="966657" y="174064"/>
              <a:ext cx="347400" cy="317390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17" name="텍스트 상자 16"/>
            <p:cNvSpPr txBox="1"/>
            <p:nvPr/>
          </p:nvSpPr>
          <p:spPr>
            <a:xfrm>
              <a:off x="3625772" y="741375"/>
              <a:ext cx="248657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1.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 메뉴바에서 </a:t>
              </a:r>
              <a:r>
                <a:rPr kumimoji="1" lang="ko-KR" altLang="en-US" sz="1400" b="1" dirty="0" smtClean="0">
                  <a:solidFill>
                    <a:schemeClr val="accent2"/>
                  </a:solidFill>
                </a:rPr>
                <a:t>콤보박스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 클릭</a:t>
              </a:r>
              <a:endParaRPr kumimoji="1" lang="ko-KR" altLang="en-US" sz="1400" dirty="0">
                <a:solidFill>
                  <a:schemeClr val="accent2"/>
                </a:solidFill>
              </a:endParaRPr>
            </a:p>
          </p:txBody>
        </p:sp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36675" y="6150276"/>
              <a:ext cx="1664776" cy="325515"/>
            </a:xfrm>
            <a:prstGeom prst="rect">
              <a:avLst/>
            </a:prstGeom>
          </p:spPr>
        </p:pic>
        <p:sp>
          <p:nvSpPr>
            <p:cNvPr id="20" name="텍스트 상자 19"/>
            <p:cNvSpPr txBox="1"/>
            <p:nvPr/>
          </p:nvSpPr>
          <p:spPr>
            <a:xfrm>
              <a:off x="3625772" y="6131834"/>
              <a:ext cx="152638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3.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 실행버튼 클릭</a:t>
              </a:r>
              <a:endParaRPr kumimoji="1" lang="ko-KR" altLang="en-US" sz="1400" dirty="0">
                <a:solidFill>
                  <a:schemeClr val="accent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403688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/>
          <p:cNvGrpSpPr/>
          <p:nvPr/>
        </p:nvGrpSpPr>
        <p:grpSpPr>
          <a:xfrm>
            <a:off x="320423" y="340954"/>
            <a:ext cx="11621178" cy="6391463"/>
            <a:chOff x="320423" y="309958"/>
            <a:chExt cx="11621178" cy="6391463"/>
          </a:xfrm>
        </p:grpSpPr>
        <p:pic>
          <p:nvPicPr>
            <p:cNvPr id="2" name="그림 1" descr="/Users/Yongs/Downloads/DB 브라우저 그림파일/2.png"/>
            <p:cNvPicPr/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487" t="21694" r="23487" b="34739"/>
            <a:stretch/>
          </p:blipFill>
          <p:spPr bwMode="auto">
            <a:xfrm>
              <a:off x="320423" y="309958"/>
              <a:ext cx="340719" cy="317390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3" name="텍스트 상자 2"/>
            <p:cNvSpPr txBox="1"/>
            <p:nvPr/>
          </p:nvSpPr>
          <p:spPr>
            <a:xfrm>
              <a:off x="660109" y="319571"/>
              <a:ext cx="5556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1400" smtClean="0">
                  <a:solidFill>
                    <a:schemeClr val="accent2"/>
                  </a:solidFill>
                </a:rPr>
                <a:t>챠트</a:t>
              </a:r>
              <a:endParaRPr kumimoji="1" lang="ko-KR" altLang="en-US" sz="1400">
                <a:solidFill>
                  <a:schemeClr val="accent2"/>
                </a:solidFill>
              </a:endParaRPr>
            </a:p>
          </p:txBody>
        </p:sp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48363" y="5025327"/>
              <a:ext cx="1800901" cy="379708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10526" y="795261"/>
              <a:ext cx="2186337" cy="5535165"/>
            </a:xfrm>
            <a:prstGeom prst="rect">
              <a:avLst/>
            </a:prstGeom>
            <a:ln>
              <a:solidFill>
                <a:schemeClr val="bg2"/>
              </a:solidFill>
            </a:ln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0423" y="797841"/>
              <a:ext cx="2233879" cy="4769926"/>
            </a:xfrm>
            <a:prstGeom prst="rect">
              <a:avLst/>
            </a:prstGeom>
            <a:noFill/>
            <a:ln>
              <a:solidFill>
                <a:schemeClr val="bg2"/>
              </a:solidFill>
            </a:ln>
          </p:spPr>
        </p:pic>
        <p:sp>
          <p:nvSpPr>
            <p:cNvPr id="13" name="직사각형 12"/>
            <p:cNvSpPr/>
            <p:nvPr/>
          </p:nvSpPr>
          <p:spPr>
            <a:xfrm>
              <a:off x="320423" y="2588217"/>
              <a:ext cx="2243398" cy="1456841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320423" y="4633993"/>
              <a:ext cx="895319" cy="263471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1805711" y="4631413"/>
              <a:ext cx="740304" cy="266051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6" name="텍스트 상자 15"/>
            <p:cNvSpPr txBox="1"/>
            <p:nvPr/>
          </p:nvSpPr>
          <p:spPr>
            <a:xfrm>
              <a:off x="2736845" y="2582094"/>
              <a:ext cx="277419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1.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 데이터모델을 선택하고 </a:t>
              </a:r>
              <a:endParaRPr kumimoji="1" lang="en-US" altLang="ko-KR" sz="1400" dirty="0" smtClean="0">
                <a:solidFill>
                  <a:schemeClr val="accent2"/>
                </a:solidFill>
              </a:endParaRPr>
            </a:p>
            <a:p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2.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 검색어</a:t>
              </a:r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(DSL)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를 입력합니다</a:t>
              </a:r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.</a:t>
              </a:r>
              <a:endParaRPr kumimoji="1" lang="ko-KR" altLang="en-US" sz="1400" dirty="0">
                <a:solidFill>
                  <a:schemeClr val="accent2"/>
                </a:solidFill>
              </a:endParaRPr>
            </a:p>
          </p:txBody>
        </p:sp>
        <p:sp>
          <p:nvSpPr>
            <p:cNvPr id="18" name="텍스트 상자 17"/>
            <p:cNvSpPr txBox="1"/>
            <p:nvPr/>
          </p:nvSpPr>
          <p:spPr>
            <a:xfrm>
              <a:off x="2733248" y="4166550"/>
              <a:ext cx="4170350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3.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 트리거 설정을 클릭한 후</a:t>
              </a:r>
              <a:endParaRPr kumimoji="1" lang="en-US" altLang="ko-KR" sz="1400" dirty="0" smtClean="0">
                <a:solidFill>
                  <a:schemeClr val="accent2"/>
                </a:solidFill>
              </a:endParaRPr>
            </a:p>
            <a:p>
              <a:r>
                <a:rPr kumimoji="1" lang="ko-KR" altLang="en-US" sz="1400" dirty="0">
                  <a:solidFill>
                    <a:schemeClr val="accent2"/>
                  </a:solidFill>
                </a:rPr>
                <a:t> 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  캔버스의 오브젝트에서 트리거대상 오브젝트의  </a:t>
              </a:r>
              <a:endParaRPr kumimoji="1" lang="en-US" altLang="ko-KR" sz="1400" dirty="0" smtClean="0">
                <a:solidFill>
                  <a:schemeClr val="accent2"/>
                </a:solidFill>
              </a:endParaRPr>
            </a:p>
            <a:p>
              <a:r>
                <a:rPr kumimoji="1" lang="ko-KR" altLang="en-US" sz="1400" dirty="0">
                  <a:solidFill>
                    <a:schemeClr val="accent2"/>
                  </a:solidFill>
                </a:rPr>
                <a:t> 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  체크박스를 선택합니다</a:t>
              </a:r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.</a:t>
              </a:r>
              <a:endParaRPr kumimoji="1" lang="ko-KR" altLang="en-US" sz="1400" dirty="0">
                <a:solidFill>
                  <a:schemeClr val="accent2"/>
                </a:solidFill>
              </a:endParaRPr>
            </a:p>
          </p:txBody>
        </p:sp>
        <p:sp>
          <p:nvSpPr>
            <p:cNvPr id="20" name="텍스트 상자 19"/>
            <p:cNvSpPr txBox="1"/>
            <p:nvPr/>
          </p:nvSpPr>
          <p:spPr>
            <a:xfrm>
              <a:off x="2733248" y="5658673"/>
              <a:ext cx="21232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4.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 자동실행 체크합니다</a:t>
              </a:r>
              <a:endParaRPr kumimoji="1" lang="ko-KR" altLang="en-US" sz="1400" dirty="0">
                <a:solidFill>
                  <a:schemeClr val="accent2"/>
                </a:solidFill>
              </a:endParaRPr>
            </a:p>
          </p:txBody>
        </p:sp>
        <p:sp>
          <p:nvSpPr>
            <p:cNvPr id="23" name="텍스트 상자 22"/>
            <p:cNvSpPr txBox="1"/>
            <p:nvPr/>
          </p:nvSpPr>
          <p:spPr>
            <a:xfrm>
              <a:off x="2736845" y="6178201"/>
              <a:ext cx="398182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5.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 실행 버튼을 눌러서 테이블이 출력되는 것을 확인합니다</a:t>
              </a:r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.</a:t>
              </a:r>
              <a:endParaRPr kumimoji="1" lang="ko-KR" altLang="en-US" sz="1400" dirty="0">
                <a:solidFill>
                  <a:schemeClr val="accent2"/>
                </a:solidFill>
              </a:endParaRP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7881051" y="5025327"/>
              <a:ext cx="1432490" cy="379708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5" name="텍스트 상자 24"/>
            <p:cNvSpPr txBox="1"/>
            <p:nvPr/>
          </p:nvSpPr>
          <p:spPr>
            <a:xfrm>
              <a:off x="9374258" y="4932337"/>
              <a:ext cx="2567343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400" dirty="0">
                  <a:solidFill>
                    <a:schemeClr val="accent2"/>
                  </a:solidFill>
                </a:rPr>
                <a:t>6</a:t>
              </a:r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.</a:t>
              </a:r>
              <a:r>
                <a:rPr kumimoji="1" lang="ko-KR" altLang="en-US" sz="1400" dirty="0">
                  <a:solidFill>
                    <a:schemeClr val="accent2"/>
                  </a:solidFill>
                </a:rPr>
                <a:t> 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시각화탭에서 </a:t>
              </a:r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area_1 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변수에 값필드로 </a:t>
              </a:r>
              <a:r>
                <a:rPr kumimoji="1" lang="en-US" altLang="ko-KR" sz="1400" b="1" dirty="0" err="1" smtClean="0">
                  <a:solidFill>
                    <a:schemeClr val="accent2"/>
                  </a:solidFill>
                </a:rPr>
                <a:t>playerID</a:t>
              </a:r>
              <a:r>
                <a:rPr kumimoji="1" lang="en-US" altLang="ko-KR" sz="1400" b="1" dirty="0" smtClean="0">
                  <a:solidFill>
                    <a:schemeClr val="accent2"/>
                  </a:solidFill>
                </a:rPr>
                <a:t> 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를 지정합니다</a:t>
              </a:r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.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 </a:t>
              </a:r>
              <a:endParaRPr kumimoji="1" lang="ko-KR" altLang="en-US" sz="1400" dirty="0">
                <a:solidFill>
                  <a:schemeClr val="accent2"/>
                </a:solidFill>
              </a:endParaRP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320423" y="797841"/>
              <a:ext cx="617382" cy="318037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7571051" y="795261"/>
              <a:ext cx="617382" cy="318037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29" name="그림 28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0423" y="6185319"/>
              <a:ext cx="2248681" cy="3339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973904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그룹 21"/>
          <p:cNvGrpSpPr/>
          <p:nvPr/>
        </p:nvGrpSpPr>
        <p:grpSpPr>
          <a:xfrm>
            <a:off x="397914" y="261974"/>
            <a:ext cx="11620422" cy="6310262"/>
            <a:chOff x="413412" y="246476"/>
            <a:chExt cx="11620422" cy="6310262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04523" y="798918"/>
              <a:ext cx="2249793" cy="5673869"/>
            </a:xfrm>
            <a:prstGeom prst="rect">
              <a:avLst/>
            </a:prstGeom>
            <a:ln>
              <a:solidFill>
                <a:schemeClr val="bg2"/>
              </a:solidFill>
            </a:ln>
          </p:spPr>
        </p:pic>
        <p:pic>
          <p:nvPicPr>
            <p:cNvPr id="5" name="그림 4" descr="/Users/Yongs/Downloads/DB 브라우저 그림파일/3.png"/>
            <p:cNvPicPr/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941" t="21673" r="22941" b="34717"/>
            <a:stretch/>
          </p:blipFill>
          <p:spPr bwMode="auto">
            <a:xfrm>
              <a:off x="685530" y="246476"/>
              <a:ext cx="347400" cy="317390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6" name="텍스트 상자 5"/>
            <p:cNvSpPr txBox="1"/>
            <p:nvPr/>
          </p:nvSpPr>
          <p:spPr>
            <a:xfrm>
              <a:off x="1032930" y="256089"/>
              <a:ext cx="60443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1400" smtClean="0">
                  <a:solidFill>
                    <a:schemeClr val="accent2"/>
                  </a:solidFill>
                </a:rPr>
                <a:t>챠트</a:t>
              </a:r>
              <a:endParaRPr kumimoji="1" lang="ko-KR" altLang="en-US" sz="1400">
                <a:solidFill>
                  <a:schemeClr val="accent2"/>
                </a:solidFill>
              </a:endParaRPr>
            </a:p>
          </p:txBody>
        </p:sp>
        <p:grpSp>
          <p:nvGrpSpPr>
            <p:cNvPr id="12" name="그룹 11"/>
            <p:cNvGrpSpPr/>
            <p:nvPr/>
          </p:nvGrpSpPr>
          <p:grpSpPr>
            <a:xfrm>
              <a:off x="434850" y="798918"/>
              <a:ext cx="2181985" cy="5167932"/>
              <a:chOff x="685530" y="907403"/>
              <a:chExt cx="2405028" cy="5162013"/>
            </a:xfrm>
          </p:grpSpPr>
          <p:pic>
            <p:nvPicPr>
              <p:cNvPr id="3" name="그림 2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5530" y="907404"/>
                <a:ext cx="2405028" cy="5162012"/>
              </a:xfrm>
              <a:prstGeom prst="rect">
                <a:avLst/>
              </a:prstGeom>
              <a:ln>
                <a:solidFill>
                  <a:schemeClr val="bg2"/>
                </a:solidFill>
              </a:ln>
            </p:spPr>
          </p:pic>
          <p:sp>
            <p:nvSpPr>
              <p:cNvPr id="7" name="직사각형 6"/>
              <p:cNvSpPr/>
              <p:nvPr/>
            </p:nvSpPr>
            <p:spPr>
              <a:xfrm>
                <a:off x="763975" y="907403"/>
                <a:ext cx="475917" cy="270468"/>
              </a:xfrm>
              <a:prstGeom prst="rect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8" name="직사각형 7"/>
              <p:cNvSpPr/>
              <p:nvPr/>
            </p:nvSpPr>
            <p:spPr>
              <a:xfrm>
                <a:off x="685530" y="2820691"/>
                <a:ext cx="2405028" cy="1565329"/>
              </a:xfrm>
              <a:prstGeom prst="rect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9" name="직사각형 8"/>
              <p:cNvSpPr/>
              <p:nvPr/>
            </p:nvSpPr>
            <p:spPr>
              <a:xfrm>
                <a:off x="763975" y="5067048"/>
                <a:ext cx="739360" cy="248870"/>
              </a:xfrm>
              <a:prstGeom prst="rect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1" name="직사각형 10"/>
              <p:cNvSpPr/>
              <p:nvPr/>
            </p:nvSpPr>
            <p:spPr>
              <a:xfrm>
                <a:off x="2373215" y="5067048"/>
                <a:ext cx="717343" cy="269921"/>
              </a:xfrm>
              <a:prstGeom prst="rect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sp>
          <p:nvSpPr>
            <p:cNvPr id="14" name="텍스트 상자 13"/>
            <p:cNvSpPr txBox="1"/>
            <p:nvPr/>
          </p:nvSpPr>
          <p:spPr>
            <a:xfrm>
              <a:off x="2821998" y="2712206"/>
              <a:ext cx="277419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1.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 데이터모델을 선택하고 </a:t>
              </a:r>
              <a:endParaRPr kumimoji="1" lang="en-US" altLang="ko-KR" sz="1400" dirty="0" smtClean="0">
                <a:solidFill>
                  <a:schemeClr val="accent2"/>
                </a:solidFill>
              </a:endParaRPr>
            </a:p>
            <a:p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2.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 검색어</a:t>
              </a:r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(DSL)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를 입력합니다</a:t>
              </a:r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.</a:t>
              </a:r>
              <a:endParaRPr kumimoji="1" lang="ko-KR" altLang="en-US" sz="1400" dirty="0">
                <a:solidFill>
                  <a:schemeClr val="accent2"/>
                </a:solidFill>
              </a:endParaRPr>
            </a:p>
          </p:txBody>
        </p:sp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10355" y="4901343"/>
              <a:ext cx="1800901" cy="379708"/>
            </a:xfrm>
            <a:prstGeom prst="rect">
              <a:avLst/>
            </a:prstGeom>
          </p:spPr>
        </p:pic>
        <p:sp>
          <p:nvSpPr>
            <p:cNvPr id="16" name="텍스트 상자 15"/>
            <p:cNvSpPr txBox="1"/>
            <p:nvPr/>
          </p:nvSpPr>
          <p:spPr>
            <a:xfrm>
              <a:off x="2821998" y="4056804"/>
              <a:ext cx="4170350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3.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 트리거 설정을 클릭한 후</a:t>
              </a:r>
              <a:endParaRPr kumimoji="1" lang="en-US" altLang="ko-KR" sz="1400" dirty="0" smtClean="0">
                <a:solidFill>
                  <a:schemeClr val="accent2"/>
                </a:solidFill>
              </a:endParaRPr>
            </a:p>
            <a:p>
              <a:r>
                <a:rPr kumimoji="1" lang="ko-KR" altLang="en-US" sz="1400" dirty="0">
                  <a:solidFill>
                    <a:schemeClr val="accent2"/>
                  </a:solidFill>
                </a:rPr>
                <a:t> 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  캔버스의 오브젝트에서 트리거대상 오브젝트의  </a:t>
              </a:r>
              <a:endParaRPr kumimoji="1" lang="en-US" altLang="ko-KR" sz="1400" dirty="0" smtClean="0">
                <a:solidFill>
                  <a:schemeClr val="accent2"/>
                </a:solidFill>
              </a:endParaRPr>
            </a:p>
            <a:p>
              <a:r>
                <a:rPr kumimoji="1" lang="ko-KR" altLang="en-US" sz="1400" dirty="0">
                  <a:solidFill>
                    <a:schemeClr val="accent2"/>
                  </a:solidFill>
                </a:rPr>
                <a:t> 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  체크박스를 선택합니다</a:t>
              </a:r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.</a:t>
              </a:r>
              <a:endParaRPr kumimoji="1" lang="ko-KR" altLang="en-US" sz="1400" dirty="0">
                <a:solidFill>
                  <a:schemeClr val="accent2"/>
                </a:solidFill>
              </a:endParaRPr>
            </a:p>
          </p:txBody>
        </p:sp>
        <p:sp>
          <p:nvSpPr>
            <p:cNvPr id="17" name="텍스트 상자 16"/>
            <p:cNvSpPr txBox="1"/>
            <p:nvPr/>
          </p:nvSpPr>
          <p:spPr>
            <a:xfrm>
              <a:off x="2821998" y="5513990"/>
              <a:ext cx="21232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4.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 자동실행 체크합니다</a:t>
              </a:r>
              <a:endParaRPr kumimoji="1" lang="ko-KR" altLang="en-US" sz="1400" dirty="0">
                <a:solidFill>
                  <a:schemeClr val="accent2"/>
                </a:solidFill>
              </a:endParaRPr>
            </a:p>
          </p:txBody>
        </p:sp>
        <p:sp>
          <p:nvSpPr>
            <p:cNvPr id="18" name="텍스트 상자 17"/>
            <p:cNvSpPr txBox="1"/>
            <p:nvPr/>
          </p:nvSpPr>
          <p:spPr>
            <a:xfrm>
              <a:off x="2825595" y="6033518"/>
              <a:ext cx="398182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5.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 실행 버튼을 눌러서 테이블이 출력되는 것을 확인합니다</a:t>
              </a:r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.</a:t>
              </a:r>
              <a:endParaRPr kumimoji="1" lang="ko-KR" altLang="en-US" sz="1400" dirty="0">
                <a:solidFill>
                  <a:schemeClr val="accent2"/>
                </a:solidFill>
              </a:endParaRPr>
            </a:p>
          </p:txBody>
        </p:sp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3412" y="6138825"/>
              <a:ext cx="2248681" cy="333962"/>
            </a:xfrm>
            <a:prstGeom prst="rect">
              <a:avLst/>
            </a:prstGeom>
          </p:spPr>
        </p:pic>
        <p:sp>
          <p:nvSpPr>
            <p:cNvPr id="20" name="직사각형 19"/>
            <p:cNvSpPr/>
            <p:nvPr/>
          </p:nvSpPr>
          <p:spPr>
            <a:xfrm>
              <a:off x="8012631" y="5220091"/>
              <a:ext cx="1228690" cy="228527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1" name="텍스트 상자 20"/>
            <p:cNvSpPr txBox="1"/>
            <p:nvPr/>
          </p:nvSpPr>
          <p:spPr>
            <a:xfrm>
              <a:off x="9466491" y="5212488"/>
              <a:ext cx="2567343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400" dirty="0">
                  <a:solidFill>
                    <a:schemeClr val="accent2"/>
                  </a:solidFill>
                </a:rPr>
                <a:t>6</a:t>
              </a:r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.</a:t>
              </a:r>
              <a:r>
                <a:rPr kumimoji="1" lang="ko-KR" altLang="en-US" sz="1400" dirty="0">
                  <a:solidFill>
                    <a:schemeClr val="accent2"/>
                  </a:solidFill>
                </a:rPr>
                <a:t> 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시각화탭에서 </a:t>
              </a:r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area_4 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변수에 값필드로 </a:t>
              </a:r>
              <a:r>
                <a:rPr kumimoji="1" lang="ko-KR" altLang="en-US" sz="1400" b="1" dirty="0" smtClean="0">
                  <a:solidFill>
                    <a:schemeClr val="accent2"/>
                  </a:solidFill>
                </a:rPr>
                <a:t>평균타석</a:t>
              </a:r>
              <a:r>
                <a:rPr kumimoji="1" lang="en-US" altLang="ko-KR" sz="1400" b="1" dirty="0">
                  <a:solidFill>
                    <a:schemeClr val="accent2"/>
                  </a:solidFill>
                </a:rPr>
                <a:t> 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을 지정합니다</a:t>
              </a:r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.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 </a:t>
              </a:r>
              <a:endParaRPr kumimoji="1" lang="ko-KR" altLang="en-US" sz="1400" dirty="0">
                <a:solidFill>
                  <a:schemeClr val="accent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044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202985" y="577311"/>
            <a:ext cx="11808202" cy="2251892"/>
            <a:chOff x="202985" y="577311"/>
            <a:chExt cx="11808202" cy="2251892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2985" y="577311"/>
              <a:ext cx="11808202" cy="1777445"/>
            </a:xfrm>
            <a:prstGeom prst="rect">
              <a:avLst/>
            </a:prstGeom>
          </p:spPr>
        </p:pic>
        <p:pic>
          <p:nvPicPr>
            <p:cNvPr id="3" name="그림 2" descr="/Users/Yongs/Downloads/DB 브라우저 그림파일/1.png"/>
            <p:cNvPicPr/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981" t="21597" r="22981" b="35065"/>
            <a:stretch/>
          </p:blipFill>
          <p:spPr bwMode="auto">
            <a:xfrm>
              <a:off x="724977" y="2511813"/>
              <a:ext cx="347400" cy="317390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4" name="텍스트 상자 3"/>
            <p:cNvSpPr txBox="1"/>
            <p:nvPr/>
          </p:nvSpPr>
          <p:spPr>
            <a:xfrm>
              <a:off x="1072377" y="2521426"/>
              <a:ext cx="151883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1400" dirty="0" smtClean="0">
                  <a:solidFill>
                    <a:schemeClr val="accent2"/>
                  </a:solidFill>
                  <a:latin typeface="+mn-ea"/>
                </a:rPr>
                <a:t>챠트 </a:t>
              </a:r>
              <a:r>
                <a:rPr kumimoji="1" lang="en-US" altLang="ko-KR" sz="1400" dirty="0" smtClean="0">
                  <a:solidFill>
                    <a:schemeClr val="accent2"/>
                  </a:solidFill>
                  <a:latin typeface="+mn-ea"/>
                </a:rPr>
                <a:t>-</a:t>
              </a:r>
              <a:r>
                <a:rPr kumimoji="1" lang="ko-KR" altLang="en-US" sz="1400" dirty="0" smtClean="0">
                  <a:solidFill>
                    <a:schemeClr val="accent2"/>
                  </a:solidFill>
                  <a:latin typeface="+mn-ea"/>
                </a:rPr>
                <a:t> 꺽은선형</a:t>
              </a:r>
              <a:endParaRPr kumimoji="1" lang="ko-KR" altLang="en-US" sz="1400" dirty="0">
                <a:solidFill>
                  <a:schemeClr val="accent2"/>
                </a:solidFill>
                <a:latin typeface="+mn-ea"/>
              </a:endParaRPr>
            </a:p>
          </p:txBody>
        </p:sp>
        <p:pic>
          <p:nvPicPr>
            <p:cNvPr id="5" name="그림 4" descr="/Users/Yongs/Downloads/DB 브라우저 그림파일/2.png"/>
            <p:cNvPicPr/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487" t="21694" r="23487" b="34739"/>
            <a:stretch/>
          </p:blipFill>
          <p:spPr bwMode="auto">
            <a:xfrm>
              <a:off x="6759812" y="2511813"/>
              <a:ext cx="340719" cy="317390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6" name="텍스트 상자 5"/>
            <p:cNvSpPr txBox="1"/>
            <p:nvPr/>
          </p:nvSpPr>
          <p:spPr>
            <a:xfrm>
              <a:off x="7100531" y="2521426"/>
              <a:ext cx="151883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1400" dirty="0" smtClean="0">
                  <a:solidFill>
                    <a:schemeClr val="accent2"/>
                  </a:solidFill>
                  <a:latin typeface="+mn-ea"/>
                </a:rPr>
                <a:t>챠트 </a:t>
              </a:r>
              <a:r>
                <a:rPr kumimoji="1" lang="en-US" altLang="ko-KR" sz="1400" dirty="0" smtClean="0">
                  <a:solidFill>
                    <a:schemeClr val="accent2"/>
                  </a:solidFill>
                  <a:latin typeface="+mn-ea"/>
                </a:rPr>
                <a:t>-</a:t>
              </a:r>
              <a:r>
                <a:rPr kumimoji="1" lang="ko-KR" altLang="en-US" sz="1400" dirty="0" smtClean="0">
                  <a:solidFill>
                    <a:schemeClr val="accent2"/>
                  </a:solidFill>
                  <a:latin typeface="+mn-ea"/>
                </a:rPr>
                <a:t> 꺽은선형</a:t>
              </a:r>
              <a:endParaRPr kumimoji="1" lang="ko-KR" altLang="en-US" sz="1400" dirty="0">
                <a:solidFill>
                  <a:schemeClr val="accent2"/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65230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그룹 36"/>
          <p:cNvGrpSpPr/>
          <p:nvPr/>
        </p:nvGrpSpPr>
        <p:grpSpPr>
          <a:xfrm>
            <a:off x="501288" y="149064"/>
            <a:ext cx="11436639" cy="6478731"/>
            <a:chOff x="501288" y="319546"/>
            <a:chExt cx="11436639" cy="6478731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1288" y="929898"/>
              <a:ext cx="2323203" cy="4943959"/>
            </a:xfrm>
            <a:prstGeom prst="rect">
              <a:avLst/>
            </a:prstGeom>
            <a:ln>
              <a:solidFill>
                <a:schemeClr val="bg2"/>
              </a:solidFill>
            </a:ln>
          </p:spPr>
        </p:pic>
        <p:pic>
          <p:nvPicPr>
            <p:cNvPr id="5" name="그림 4" descr="/Users/Yongs/Downloads/DB 브라우저 그림파일/1.png"/>
            <p:cNvPicPr/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981" t="21597" r="22981" b="35065"/>
            <a:stretch/>
          </p:blipFill>
          <p:spPr bwMode="auto">
            <a:xfrm>
              <a:off x="501288" y="319546"/>
              <a:ext cx="347400" cy="317390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6" name="텍스트 상자 5"/>
            <p:cNvSpPr txBox="1"/>
            <p:nvPr/>
          </p:nvSpPr>
          <p:spPr>
            <a:xfrm>
              <a:off x="848688" y="324352"/>
              <a:ext cx="146065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400" dirty="0" smtClean="0">
                  <a:solidFill>
                    <a:schemeClr val="accent2"/>
                  </a:solidFill>
                  <a:latin typeface="+mn-ea"/>
                </a:rPr>
                <a:t>챠트 </a:t>
              </a:r>
              <a:r>
                <a:rPr kumimoji="1" lang="en-US" altLang="ko-KR" sz="1400" dirty="0" smtClean="0">
                  <a:solidFill>
                    <a:schemeClr val="accent2"/>
                  </a:solidFill>
                  <a:latin typeface="+mn-ea"/>
                </a:rPr>
                <a:t>-</a:t>
              </a:r>
              <a:r>
                <a:rPr kumimoji="1" lang="ko-KR" altLang="en-US" sz="1400" dirty="0" smtClean="0">
                  <a:solidFill>
                    <a:schemeClr val="accent2"/>
                  </a:solidFill>
                  <a:latin typeface="+mn-ea"/>
                </a:rPr>
                <a:t> 꺽은선형</a:t>
              </a:r>
              <a:endParaRPr kumimoji="1" lang="ko-KR" altLang="en-US" sz="1400" dirty="0">
                <a:solidFill>
                  <a:schemeClr val="accent2"/>
                </a:solidFill>
                <a:latin typeface="+mn-ea"/>
              </a:endParaRPr>
            </a:p>
          </p:txBody>
        </p:sp>
        <p:sp>
          <p:nvSpPr>
            <p:cNvPr id="7" name="텍스트 상자 6"/>
            <p:cNvSpPr txBox="1"/>
            <p:nvPr/>
          </p:nvSpPr>
          <p:spPr>
            <a:xfrm>
              <a:off x="2881381" y="2783881"/>
              <a:ext cx="277419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1.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 데이터모델을 선택하고 </a:t>
              </a:r>
              <a:endParaRPr kumimoji="1" lang="en-US" altLang="ko-KR" sz="1400" dirty="0" smtClean="0">
                <a:solidFill>
                  <a:schemeClr val="accent2"/>
                </a:solidFill>
              </a:endParaRPr>
            </a:p>
            <a:p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2.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 검색어</a:t>
              </a:r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(DSL)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를 입력합니다</a:t>
              </a:r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.</a:t>
              </a:r>
              <a:endParaRPr kumimoji="1" lang="ko-KR" altLang="en-US" sz="1400" dirty="0">
                <a:solidFill>
                  <a:schemeClr val="accent2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501288" y="929898"/>
              <a:ext cx="568095" cy="263471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501288" y="2783881"/>
              <a:ext cx="2323203" cy="1555644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2061275" y="4959458"/>
              <a:ext cx="763216" cy="247973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1" name="텍스트 상자 10"/>
            <p:cNvSpPr txBox="1"/>
            <p:nvPr/>
          </p:nvSpPr>
          <p:spPr>
            <a:xfrm>
              <a:off x="2881381" y="4959458"/>
              <a:ext cx="277419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3.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 자동실행을 체크합니다</a:t>
              </a:r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.</a:t>
              </a:r>
            </a:p>
          </p:txBody>
        </p:sp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2284" y="6151519"/>
              <a:ext cx="2248681" cy="333962"/>
            </a:xfrm>
            <a:prstGeom prst="rect">
              <a:avLst/>
            </a:prstGeom>
          </p:spPr>
        </p:pic>
        <p:sp>
          <p:nvSpPr>
            <p:cNvPr id="13" name="텍스트 상자 12"/>
            <p:cNvSpPr txBox="1"/>
            <p:nvPr/>
          </p:nvSpPr>
          <p:spPr>
            <a:xfrm>
              <a:off x="2881381" y="6119214"/>
              <a:ext cx="277419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400" dirty="0">
                  <a:solidFill>
                    <a:schemeClr val="accent2"/>
                  </a:solidFill>
                </a:rPr>
                <a:t>4</a:t>
              </a:r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.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 실행 버튼을 클릭하여 데이터를 가져옵니다</a:t>
              </a:r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.</a:t>
              </a:r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57487" y="929896"/>
              <a:ext cx="2286202" cy="1853985"/>
            </a:xfrm>
            <a:prstGeom prst="rect">
              <a:avLst/>
            </a:prstGeom>
            <a:ln>
              <a:solidFill>
                <a:schemeClr val="bg2"/>
              </a:solidFill>
            </a:ln>
          </p:spPr>
        </p:pic>
        <p:sp>
          <p:nvSpPr>
            <p:cNvPr id="15" name="직사각형 14"/>
            <p:cNvSpPr/>
            <p:nvPr/>
          </p:nvSpPr>
          <p:spPr>
            <a:xfrm>
              <a:off x="6137332" y="929896"/>
              <a:ext cx="449451" cy="263473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7" name="텍스트 상자 16"/>
            <p:cNvSpPr txBox="1"/>
            <p:nvPr/>
          </p:nvSpPr>
          <p:spPr>
            <a:xfrm>
              <a:off x="7956045" y="931759"/>
              <a:ext cx="277419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5.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 시각화탭에서 시각화유형을 </a:t>
              </a:r>
              <a:r>
                <a:rPr kumimoji="1" lang="ko-KR" altLang="en-US" sz="1400" b="1" dirty="0" smtClean="0">
                  <a:solidFill>
                    <a:schemeClr val="accent2"/>
                  </a:solidFill>
                </a:rPr>
                <a:t>꺾은선형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으로 선택합니다</a:t>
              </a:r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.</a:t>
              </a:r>
            </a:p>
          </p:txBody>
        </p:sp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57487" y="2904151"/>
              <a:ext cx="2286202" cy="1407760"/>
            </a:xfrm>
            <a:prstGeom prst="rect">
              <a:avLst/>
            </a:prstGeom>
            <a:ln>
              <a:solidFill>
                <a:schemeClr val="bg2"/>
              </a:solidFill>
            </a:ln>
          </p:spPr>
        </p:pic>
        <p:sp>
          <p:nvSpPr>
            <p:cNvPr id="19" name="직사각형 18"/>
            <p:cNvSpPr/>
            <p:nvPr/>
          </p:nvSpPr>
          <p:spPr>
            <a:xfrm>
              <a:off x="5889359" y="2998927"/>
              <a:ext cx="759417" cy="255723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0" name="텍스트 상자 19"/>
            <p:cNvSpPr txBox="1"/>
            <p:nvPr/>
          </p:nvSpPr>
          <p:spPr>
            <a:xfrm>
              <a:off x="7956045" y="2904151"/>
              <a:ext cx="277419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400" dirty="0">
                  <a:solidFill>
                    <a:schemeClr val="accent2"/>
                  </a:solidFill>
                </a:rPr>
                <a:t>6</a:t>
              </a:r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.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 꺾은선형의 </a:t>
              </a:r>
              <a:r>
                <a:rPr kumimoji="1" lang="ko-KR" altLang="en-US" sz="1400" b="1" dirty="0" smtClean="0">
                  <a:solidFill>
                    <a:schemeClr val="accent2"/>
                  </a:solidFill>
                </a:rPr>
                <a:t>시각화옵션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을 클릭합니다</a:t>
              </a:r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.</a:t>
              </a:r>
            </a:p>
          </p:txBody>
        </p:sp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09294" y="4578205"/>
              <a:ext cx="2919375" cy="1357643"/>
            </a:xfrm>
            <a:prstGeom prst="rect">
              <a:avLst/>
            </a:prstGeom>
            <a:ln>
              <a:solidFill>
                <a:schemeClr val="bg2"/>
              </a:solidFill>
            </a:ln>
          </p:spPr>
        </p:pic>
        <p:sp>
          <p:nvSpPr>
            <p:cNvPr id="24" name="직사각형 23"/>
            <p:cNvSpPr/>
            <p:nvPr/>
          </p:nvSpPr>
          <p:spPr>
            <a:xfrm>
              <a:off x="6509294" y="4785106"/>
              <a:ext cx="552524" cy="1068075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28" name="그림 27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20685" y="5202252"/>
              <a:ext cx="1430583" cy="1596025"/>
            </a:xfrm>
            <a:prstGeom prst="rect">
              <a:avLst/>
            </a:prstGeom>
            <a:ln>
              <a:solidFill>
                <a:schemeClr val="bg2"/>
              </a:solidFill>
            </a:ln>
          </p:spPr>
        </p:pic>
        <p:cxnSp>
          <p:nvCxnSpPr>
            <p:cNvPr id="30" name="구부러진 연결선[U] 29"/>
            <p:cNvCxnSpPr/>
            <p:nvPr/>
          </p:nvCxnSpPr>
          <p:spPr>
            <a:xfrm>
              <a:off x="8167610" y="5190836"/>
              <a:ext cx="953075" cy="435047"/>
            </a:xfrm>
            <a:prstGeom prst="curvedConnector3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텍스트 상자 30"/>
            <p:cNvSpPr txBox="1"/>
            <p:nvPr/>
          </p:nvSpPr>
          <p:spPr>
            <a:xfrm>
              <a:off x="8307092" y="3598739"/>
              <a:ext cx="3630835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7.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 시각화옵션의 데이터탭에서</a:t>
              </a:r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 X,Y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축을 선택합니다</a:t>
              </a:r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.</a:t>
              </a:r>
            </a:p>
            <a:p>
              <a:r>
                <a:rPr kumimoji="1" lang="ko-KR" altLang="en-US" sz="1400" b="1" dirty="0" smtClean="0">
                  <a:solidFill>
                    <a:schemeClr val="accent2"/>
                  </a:solidFill>
                </a:rPr>
                <a:t>모두선택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으로 설정하면 숫자형 변수가 모두 선택됩니다</a:t>
              </a:r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.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 </a:t>
              </a:r>
              <a:endParaRPr kumimoji="1" lang="en-US" altLang="ko-KR" sz="1400" dirty="0" smtClean="0">
                <a:solidFill>
                  <a:schemeClr val="accent2"/>
                </a:solidFill>
              </a:endParaRPr>
            </a:p>
          </p:txBody>
        </p:sp>
        <p:cxnSp>
          <p:nvCxnSpPr>
            <p:cNvPr id="33" name="꺾인 연결선[E] 32"/>
            <p:cNvCxnSpPr>
              <a:stCxn id="19" idx="2"/>
              <a:endCxn id="23" idx="1"/>
            </p:cNvCxnSpPr>
            <p:nvPr/>
          </p:nvCxnSpPr>
          <p:spPr>
            <a:xfrm rot="16200000" flipH="1">
              <a:off x="5387993" y="4135725"/>
              <a:ext cx="2002377" cy="240226"/>
            </a:xfrm>
            <a:prstGeom prst="bentConnector2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오른쪽 중괄호[R] 34"/>
            <p:cNvSpPr/>
            <p:nvPr/>
          </p:nvSpPr>
          <p:spPr>
            <a:xfrm>
              <a:off x="9608950" y="6119213"/>
              <a:ext cx="340962" cy="577393"/>
            </a:xfrm>
            <a:prstGeom prst="rightBrac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6" name="텍스트 상자 35"/>
            <p:cNvSpPr txBox="1"/>
            <p:nvPr/>
          </p:nvSpPr>
          <p:spPr>
            <a:xfrm>
              <a:off x="9949912" y="6254020"/>
              <a:ext cx="10949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1400" smtClean="0">
                  <a:solidFill>
                    <a:schemeClr val="accent2"/>
                  </a:solidFill>
                </a:rPr>
                <a:t>숫자형변수</a:t>
              </a:r>
              <a:endParaRPr kumimoji="1" lang="en-US" altLang="ko-KR" sz="1400" dirty="0" smtClean="0">
                <a:solidFill>
                  <a:schemeClr val="accent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719514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/>
          <p:cNvGrpSpPr/>
          <p:nvPr/>
        </p:nvGrpSpPr>
        <p:grpSpPr>
          <a:xfrm>
            <a:off x="598408" y="809141"/>
            <a:ext cx="11021308" cy="2667000"/>
            <a:chOff x="598408" y="809141"/>
            <a:chExt cx="11021308" cy="2667000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8408" y="809141"/>
              <a:ext cx="9042400" cy="2667000"/>
            </a:xfrm>
            <a:prstGeom prst="rect">
              <a:avLst/>
            </a:prstGeom>
          </p:spPr>
        </p:pic>
        <p:sp>
          <p:nvSpPr>
            <p:cNvPr id="3" name="직사각형 2"/>
            <p:cNvSpPr/>
            <p:nvPr/>
          </p:nvSpPr>
          <p:spPr>
            <a:xfrm>
              <a:off x="8617059" y="1999281"/>
              <a:ext cx="867905" cy="681926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4" name="텍스트 상자 3"/>
            <p:cNvSpPr txBox="1"/>
            <p:nvPr/>
          </p:nvSpPr>
          <p:spPr>
            <a:xfrm>
              <a:off x="9756705" y="1436149"/>
              <a:ext cx="543739" cy="307777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kumimoji="1" lang="ko-KR" altLang="en-US" sz="1400" smtClean="0">
                  <a:solidFill>
                    <a:schemeClr val="accent2"/>
                  </a:solidFill>
                </a:rPr>
                <a:t>범례</a:t>
              </a:r>
              <a:endParaRPr kumimoji="1" lang="ko-KR" altLang="en-US" sz="1400">
                <a:solidFill>
                  <a:schemeClr val="accent2"/>
                </a:solidFill>
              </a:endParaRPr>
            </a:p>
          </p:txBody>
        </p:sp>
        <p:sp>
          <p:nvSpPr>
            <p:cNvPr id="5" name="텍스트 상자 4"/>
            <p:cNvSpPr txBox="1"/>
            <p:nvPr/>
          </p:nvSpPr>
          <p:spPr>
            <a:xfrm>
              <a:off x="9756705" y="2157987"/>
              <a:ext cx="186301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최대경기수를 제외한</a:t>
              </a:r>
              <a:endParaRPr kumimoji="1" lang="en-US" altLang="ko-KR" sz="1400" dirty="0" smtClean="0">
                <a:solidFill>
                  <a:schemeClr val="accent2"/>
                </a:solidFill>
              </a:endParaRPr>
            </a:p>
            <a:p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챠트가 그려집니다</a:t>
              </a:r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.</a:t>
              </a:r>
              <a:endParaRPr kumimoji="1" lang="ko-KR" altLang="en-US" sz="1400" dirty="0">
                <a:solidFill>
                  <a:schemeClr val="accent2"/>
                </a:solidFill>
              </a:endParaRPr>
            </a:p>
          </p:txBody>
        </p:sp>
        <p:cxnSp>
          <p:nvCxnSpPr>
            <p:cNvPr id="7" name="직선 화살표 연결선 6"/>
            <p:cNvCxnSpPr>
              <a:stCxn id="4" idx="1"/>
              <a:endCxn id="3" idx="0"/>
            </p:cNvCxnSpPr>
            <p:nvPr/>
          </p:nvCxnSpPr>
          <p:spPr>
            <a:xfrm flipH="1">
              <a:off x="9051012" y="1590038"/>
              <a:ext cx="705693" cy="409243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화살표 연결선 9"/>
            <p:cNvCxnSpPr>
              <a:stCxn id="5" idx="1"/>
            </p:cNvCxnSpPr>
            <p:nvPr/>
          </p:nvCxnSpPr>
          <p:spPr>
            <a:xfrm flipH="1" flipV="1">
              <a:off x="9403858" y="2408525"/>
              <a:ext cx="352847" cy="11072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74760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511444" y="285083"/>
            <a:ext cx="10771322" cy="2938564"/>
            <a:chOff x="666427" y="1013503"/>
            <a:chExt cx="10988298" cy="2852594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6427" y="1423294"/>
              <a:ext cx="10988298" cy="2442803"/>
            </a:xfrm>
            <a:prstGeom prst="rect">
              <a:avLst/>
            </a:prstGeom>
          </p:spPr>
        </p:pic>
        <p:sp>
          <p:nvSpPr>
            <p:cNvPr id="5" name="직사각형 4"/>
            <p:cNvSpPr/>
            <p:nvPr/>
          </p:nvSpPr>
          <p:spPr>
            <a:xfrm>
              <a:off x="4153545" y="1627321"/>
              <a:ext cx="1704814" cy="433953"/>
            </a:xfrm>
            <a:prstGeom prst="rect">
              <a:avLst/>
            </a:prstGeom>
            <a:noFill/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6" name="텍스트 상자 5"/>
            <p:cNvSpPr txBox="1"/>
            <p:nvPr/>
          </p:nvSpPr>
          <p:spPr>
            <a:xfrm>
              <a:off x="3625606" y="1013503"/>
              <a:ext cx="27606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클릭 </a:t>
              </a:r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=&gt;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 </a:t>
              </a:r>
              <a:r>
                <a:rPr kumimoji="1" lang="en-US" altLang="ko-KR" sz="1400" dirty="0" err="1" smtClean="0">
                  <a:solidFill>
                    <a:schemeClr val="accent2"/>
                  </a:solidFill>
                </a:rPr>
                <a:t>Lahman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 홈페이지 이동</a:t>
              </a:r>
              <a:endParaRPr kumimoji="1" lang="ko-KR" altLang="en-US" sz="1400" dirty="0">
                <a:solidFill>
                  <a:schemeClr val="accent2"/>
                </a:solidFill>
              </a:endParaRPr>
            </a:p>
          </p:txBody>
        </p:sp>
        <p:cxnSp>
          <p:nvCxnSpPr>
            <p:cNvPr id="8" name="직선 화살표 연결선 7"/>
            <p:cNvCxnSpPr>
              <a:endCxn id="5" idx="0"/>
            </p:cNvCxnSpPr>
            <p:nvPr/>
          </p:nvCxnSpPr>
          <p:spPr>
            <a:xfrm>
              <a:off x="5005952" y="1371419"/>
              <a:ext cx="0" cy="255902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640076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그룹 51"/>
          <p:cNvGrpSpPr/>
          <p:nvPr/>
        </p:nvGrpSpPr>
        <p:grpSpPr>
          <a:xfrm>
            <a:off x="164045" y="526418"/>
            <a:ext cx="11944927" cy="5373444"/>
            <a:chOff x="164045" y="526418"/>
            <a:chExt cx="11944927" cy="5373444"/>
          </a:xfrm>
        </p:grpSpPr>
        <p:grpSp>
          <p:nvGrpSpPr>
            <p:cNvPr id="44" name="그룹 43"/>
            <p:cNvGrpSpPr/>
            <p:nvPr/>
          </p:nvGrpSpPr>
          <p:grpSpPr>
            <a:xfrm>
              <a:off x="164045" y="526418"/>
              <a:ext cx="11836222" cy="2780212"/>
              <a:chOff x="164045" y="526418"/>
              <a:chExt cx="11836222" cy="2780212"/>
            </a:xfrm>
          </p:grpSpPr>
          <p:grpSp>
            <p:nvGrpSpPr>
              <p:cNvPr id="4" name="그룹 3"/>
              <p:cNvGrpSpPr/>
              <p:nvPr/>
            </p:nvGrpSpPr>
            <p:grpSpPr>
              <a:xfrm>
                <a:off x="511445" y="676976"/>
                <a:ext cx="11488822" cy="1694267"/>
                <a:chOff x="449451" y="475498"/>
                <a:chExt cx="11488822" cy="1694267"/>
              </a:xfrm>
            </p:grpSpPr>
            <p:pic>
              <p:nvPicPr>
                <p:cNvPr id="2" name="그림 1"/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49451" y="475498"/>
                  <a:ext cx="8995746" cy="1694266"/>
                </a:xfrm>
                <a:prstGeom prst="rect">
                  <a:avLst/>
                </a:prstGeom>
              </p:spPr>
            </p:pic>
            <p:pic>
              <p:nvPicPr>
                <p:cNvPr id="3" name="그림 2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445197" y="475498"/>
                  <a:ext cx="2493076" cy="1694267"/>
                </a:xfrm>
                <a:prstGeom prst="rect">
                  <a:avLst/>
                </a:prstGeom>
              </p:spPr>
            </p:pic>
          </p:grpSp>
          <p:pic>
            <p:nvPicPr>
              <p:cNvPr id="5" name="그림 4" descr="/Users/Yongs/Downloads/DB 브라우저 그림파일/1.png"/>
              <p:cNvPicPr/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981" t="21597" r="22981" b="35065"/>
              <a:stretch/>
            </p:blipFill>
            <p:spPr bwMode="auto">
              <a:xfrm>
                <a:off x="164045" y="965924"/>
                <a:ext cx="347400" cy="317390"/>
              </a:xfrm>
              <a:prstGeom prst="rect">
                <a:avLst/>
              </a:prstGeom>
              <a:noFill/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  <p:sp>
            <p:nvSpPr>
              <p:cNvPr id="6" name="텍스트 상자 5"/>
              <p:cNvSpPr txBox="1"/>
              <p:nvPr/>
            </p:nvSpPr>
            <p:spPr>
              <a:xfrm>
                <a:off x="667812" y="2783410"/>
                <a:ext cx="368859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R" sz="1400" dirty="0" smtClean="0">
                    <a:solidFill>
                      <a:schemeClr val="accent2"/>
                    </a:solidFill>
                  </a:rPr>
                  <a:t>1.</a:t>
                </a:r>
                <a:r>
                  <a:rPr kumimoji="1" lang="ko-KR" altLang="en-US" sz="1400" dirty="0" smtClean="0">
                    <a:solidFill>
                      <a:schemeClr val="accent2"/>
                    </a:solidFill>
                  </a:rPr>
                  <a:t>  조회 연도 콤보박스에서 선택한 연도의 </a:t>
                </a:r>
                <a:r>
                  <a:rPr kumimoji="1" lang="en-US" altLang="ko-KR" sz="1400" dirty="0" smtClean="0">
                    <a:solidFill>
                      <a:schemeClr val="accent2"/>
                    </a:solidFill>
                  </a:rPr>
                  <a:t>PLAYERID</a:t>
                </a:r>
                <a:r>
                  <a:rPr kumimoji="1" lang="ko-KR" altLang="en-US" sz="1400" dirty="0" smtClean="0">
                    <a:solidFill>
                      <a:schemeClr val="accent2"/>
                    </a:solidFill>
                  </a:rPr>
                  <a:t>별 타격지표 챠트</a:t>
                </a:r>
                <a:r>
                  <a:rPr kumimoji="1" lang="en-US" altLang="ko-KR" sz="1400" dirty="0" smtClean="0">
                    <a:solidFill>
                      <a:schemeClr val="accent2"/>
                    </a:solidFill>
                  </a:rPr>
                  <a:t>-</a:t>
                </a:r>
                <a:r>
                  <a:rPr kumimoji="1" lang="ko-KR" altLang="en-US" sz="1400" dirty="0" smtClean="0">
                    <a:solidFill>
                      <a:schemeClr val="accent2"/>
                    </a:solidFill>
                  </a:rPr>
                  <a:t>테이블</a:t>
                </a:r>
                <a:endParaRPr kumimoji="1" lang="ko-KR" altLang="en-US" sz="1400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9" name="텍스트 상자 8"/>
              <p:cNvSpPr txBox="1"/>
              <p:nvPr/>
            </p:nvSpPr>
            <p:spPr>
              <a:xfrm>
                <a:off x="6200706" y="2783410"/>
                <a:ext cx="399717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R" sz="1400" dirty="0" smtClean="0">
                    <a:solidFill>
                      <a:schemeClr val="accent2"/>
                    </a:solidFill>
                  </a:rPr>
                  <a:t>2. </a:t>
                </a:r>
                <a:r>
                  <a:rPr kumimoji="1" lang="ko-KR" altLang="en-US" sz="1400" dirty="0" smtClean="0">
                    <a:solidFill>
                      <a:schemeClr val="accent2"/>
                    </a:solidFill>
                  </a:rPr>
                  <a:t>타격지표 테이블에서 </a:t>
                </a:r>
                <a:r>
                  <a:rPr kumimoji="1" lang="en-US" altLang="ko-KR" sz="1400" dirty="0" smtClean="0">
                    <a:solidFill>
                      <a:schemeClr val="accent2"/>
                    </a:solidFill>
                  </a:rPr>
                  <a:t>PLAYERID </a:t>
                </a:r>
                <a:r>
                  <a:rPr kumimoji="1" lang="ko-KR" altLang="en-US" sz="1400" dirty="0" smtClean="0">
                    <a:solidFill>
                      <a:schemeClr val="accent2"/>
                    </a:solidFill>
                  </a:rPr>
                  <a:t>를 클릭하기 전이므로 비어있는 영역으로 표시됩니다</a:t>
                </a:r>
                <a:r>
                  <a:rPr kumimoji="1" lang="en-US" altLang="ko-KR" sz="1400" dirty="0" smtClean="0">
                    <a:solidFill>
                      <a:schemeClr val="accent2"/>
                    </a:solidFill>
                  </a:rPr>
                  <a:t>.</a:t>
                </a:r>
                <a:r>
                  <a:rPr kumimoji="1" lang="ko-KR" altLang="en-US" sz="1400" dirty="0" smtClean="0">
                    <a:solidFill>
                      <a:schemeClr val="accent2"/>
                    </a:solidFill>
                  </a:rPr>
                  <a:t> </a:t>
                </a:r>
                <a:endParaRPr kumimoji="1" lang="ko-KR" altLang="en-US" sz="1400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10" name="직사각형 9"/>
              <p:cNvSpPr/>
              <p:nvPr/>
            </p:nvSpPr>
            <p:spPr>
              <a:xfrm>
                <a:off x="6503751" y="526418"/>
                <a:ext cx="1214406" cy="486604"/>
              </a:xfrm>
              <a:prstGeom prst="rect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cxnSp>
            <p:nvCxnSpPr>
              <p:cNvPr id="12" name="직선 화살표 연결선 11"/>
              <p:cNvCxnSpPr>
                <a:stCxn id="10" idx="2"/>
              </p:cNvCxnSpPr>
              <p:nvPr/>
            </p:nvCxnSpPr>
            <p:spPr>
              <a:xfrm>
                <a:off x="7110954" y="1013022"/>
                <a:ext cx="954603" cy="1637188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직선 화살표 연결선 14"/>
              <p:cNvCxnSpPr/>
              <p:nvPr/>
            </p:nvCxnSpPr>
            <p:spPr>
              <a:xfrm>
                <a:off x="5811864" y="2371242"/>
                <a:ext cx="2107770" cy="412168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직선 화살표 연결선 17"/>
              <p:cNvCxnSpPr/>
              <p:nvPr/>
            </p:nvCxnSpPr>
            <p:spPr>
              <a:xfrm>
                <a:off x="8201371" y="2371241"/>
                <a:ext cx="0" cy="278969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화살표 연결선 20"/>
              <p:cNvCxnSpPr>
                <a:stCxn id="3" idx="2"/>
              </p:cNvCxnSpPr>
              <p:nvPr/>
            </p:nvCxnSpPr>
            <p:spPr>
              <a:xfrm flipH="1">
                <a:off x="8371881" y="2371243"/>
                <a:ext cx="2381848" cy="412167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직선 화살표 연결선 23"/>
              <p:cNvCxnSpPr>
                <a:endCxn id="6" idx="0"/>
              </p:cNvCxnSpPr>
              <p:nvPr/>
            </p:nvCxnSpPr>
            <p:spPr>
              <a:xfrm flipH="1">
                <a:off x="2512110" y="2371242"/>
                <a:ext cx="2383" cy="412168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7" name="그룹 46"/>
            <p:cNvGrpSpPr/>
            <p:nvPr/>
          </p:nvGrpSpPr>
          <p:grpSpPr>
            <a:xfrm>
              <a:off x="511445" y="3718797"/>
              <a:ext cx="11597527" cy="1709787"/>
              <a:chOff x="511445" y="3663988"/>
              <a:chExt cx="11597527" cy="1709787"/>
            </a:xfrm>
          </p:grpSpPr>
          <p:pic>
            <p:nvPicPr>
              <p:cNvPr id="45" name="그림 44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581460" y="3663988"/>
                <a:ext cx="2527512" cy="1709787"/>
              </a:xfrm>
              <a:prstGeom prst="rect">
                <a:avLst/>
              </a:prstGeom>
            </p:spPr>
          </p:pic>
          <p:pic>
            <p:nvPicPr>
              <p:cNvPr id="46" name="그림 45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1445" y="3663988"/>
                <a:ext cx="9070015" cy="1709787"/>
              </a:xfrm>
              <a:prstGeom prst="rect">
                <a:avLst/>
              </a:prstGeom>
            </p:spPr>
          </p:pic>
        </p:grpSp>
        <p:sp>
          <p:nvSpPr>
            <p:cNvPr id="48" name="직사각형 47"/>
            <p:cNvSpPr/>
            <p:nvPr/>
          </p:nvSpPr>
          <p:spPr>
            <a:xfrm>
              <a:off x="337745" y="4339526"/>
              <a:ext cx="4234255" cy="325464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49" name="텍스트 상자 48"/>
            <p:cNvSpPr txBox="1"/>
            <p:nvPr/>
          </p:nvSpPr>
          <p:spPr>
            <a:xfrm>
              <a:off x="1396232" y="5592085"/>
              <a:ext cx="223175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PLAYERID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 클릭하여 선택</a:t>
              </a:r>
              <a:endParaRPr kumimoji="1" lang="ko-KR" altLang="en-US" sz="1400" dirty="0">
                <a:solidFill>
                  <a:schemeClr val="accent2"/>
                </a:solidFill>
              </a:endParaRPr>
            </a:p>
          </p:txBody>
        </p:sp>
        <p:pic>
          <p:nvPicPr>
            <p:cNvPr id="50" name="그림 49" descr="/Users/Yongs/Downloads/DB 브라우저 그림파일/2.png"/>
            <p:cNvPicPr/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487" t="21694" r="23487" b="34739"/>
            <a:stretch/>
          </p:blipFill>
          <p:spPr bwMode="auto">
            <a:xfrm>
              <a:off x="164045" y="4022136"/>
              <a:ext cx="340719" cy="317390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51" name="직사각형 50"/>
            <p:cNvSpPr/>
            <p:nvPr/>
          </p:nvSpPr>
          <p:spPr>
            <a:xfrm>
              <a:off x="5424407" y="3518115"/>
              <a:ext cx="2495227" cy="504021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7564835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그룹 22"/>
          <p:cNvGrpSpPr/>
          <p:nvPr/>
        </p:nvGrpSpPr>
        <p:grpSpPr>
          <a:xfrm>
            <a:off x="503265" y="163569"/>
            <a:ext cx="11238034" cy="6563668"/>
            <a:chOff x="503265" y="163569"/>
            <a:chExt cx="11238034" cy="6563668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3265" y="163569"/>
              <a:ext cx="5034091" cy="1825993"/>
            </a:xfrm>
            <a:prstGeom prst="rect">
              <a:avLst/>
            </a:prstGeom>
          </p:spPr>
        </p:pic>
        <p:grpSp>
          <p:nvGrpSpPr>
            <p:cNvPr id="13" name="그룹 12"/>
            <p:cNvGrpSpPr/>
            <p:nvPr/>
          </p:nvGrpSpPr>
          <p:grpSpPr>
            <a:xfrm>
              <a:off x="503265" y="2309244"/>
              <a:ext cx="3340315" cy="3913537"/>
              <a:chOff x="503265" y="2293749"/>
              <a:chExt cx="3982527" cy="4208220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3265" y="2293749"/>
                <a:ext cx="1927575" cy="4208220"/>
              </a:xfrm>
              <a:prstGeom prst="rect">
                <a:avLst/>
              </a:prstGeom>
              <a:ln>
                <a:solidFill>
                  <a:schemeClr val="bg2"/>
                </a:solidFill>
              </a:ln>
            </p:spPr>
          </p:pic>
          <p:sp>
            <p:nvSpPr>
              <p:cNvPr id="4" name="직사각형 3"/>
              <p:cNvSpPr/>
              <p:nvPr/>
            </p:nvSpPr>
            <p:spPr>
              <a:xfrm>
                <a:off x="503265" y="2309247"/>
                <a:ext cx="488627" cy="232475"/>
              </a:xfrm>
              <a:prstGeom prst="rect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5" name="직사각형 4"/>
              <p:cNvSpPr/>
              <p:nvPr/>
            </p:nvSpPr>
            <p:spPr>
              <a:xfrm>
                <a:off x="503265" y="3874576"/>
                <a:ext cx="1927575" cy="1255363"/>
              </a:xfrm>
              <a:prstGeom prst="rect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6" name="직사각형 5"/>
              <p:cNvSpPr/>
              <p:nvPr/>
            </p:nvSpPr>
            <p:spPr>
              <a:xfrm>
                <a:off x="503265" y="5672380"/>
                <a:ext cx="690104" cy="201478"/>
              </a:xfrm>
              <a:prstGeom prst="rect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7" name="직사각형 6"/>
              <p:cNvSpPr/>
              <p:nvPr/>
            </p:nvSpPr>
            <p:spPr>
              <a:xfrm>
                <a:off x="1828800" y="5715215"/>
                <a:ext cx="602040" cy="189639"/>
              </a:xfrm>
              <a:prstGeom prst="rect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pic>
            <p:nvPicPr>
              <p:cNvPr id="8" name="그림 7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84891" y="6122261"/>
                <a:ext cx="1800901" cy="379708"/>
              </a:xfrm>
              <a:prstGeom prst="rect">
                <a:avLst/>
              </a:prstGeom>
            </p:spPr>
          </p:pic>
          <p:cxnSp>
            <p:nvCxnSpPr>
              <p:cNvPr id="10" name="구부러진 연결선[U] 9"/>
              <p:cNvCxnSpPr>
                <a:stCxn id="6" idx="2"/>
                <a:endCxn id="8" idx="1"/>
              </p:cNvCxnSpPr>
              <p:nvPr/>
            </p:nvCxnSpPr>
            <p:spPr>
              <a:xfrm rot="16200000" flipH="1">
                <a:off x="1547476" y="5174699"/>
                <a:ext cx="438257" cy="1836574"/>
              </a:xfrm>
              <a:prstGeom prst="curvedConnector2">
                <a:avLst/>
              </a:prstGeom>
              <a:ln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68255" y="2323657"/>
              <a:ext cx="1816488" cy="3760205"/>
            </a:xfrm>
            <a:prstGeom prst="rect">
              <a:avLst/>
            </a:prstGeom>
            <a:ln>
              <a:solidFill>
                <a:schemeClr val="bg2"/>
              </a:solidFill>
            </a:ln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3265" y="6466443"/>
              <a:ext cx="1681463" cy="260794"/>
            </a:xfrm>
            <a:prstGeom prst="rect">
              <a:avLst/>
            </a:prstGeom>
          </p:spPr>
        </p:pic>
        <p:sp>
          <p:nvSpPr>
            <p:cNvPr id="15" name="직사각형 14"/>
            <p:cNvSpPr/>
            <p:nvPr/>
          </p:nvSpPr>
          <p:spPr>
            <a:xfrm>
              <a:off x="1082085" y="6408547"/>
              <a:ext cx="532963" cy="318690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6" name="텍스트 상자 15"/>
            <p:cNvSpPr txBox="1"/>
            <p:nvPr/>
          </p:nvSpPr>
          <p:spPr>
            <a:xfrm>
              <a:off x="2185523" y="2323657"/>
              <a:ext cx="9028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데이터탭</a:t>
              </a:r>
              <a:endParaRPr kumimoji="1" lang="ko-KR" altLang="en-US" sz="1400" dirty="0">
                <a:solidFill>
                  <a:schemeClr val="accent2"/>
                </a:solidFill>
              </a:endParaRP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5625885" y="2323657"/>
              <a:ext cx="340962" cy="307777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5362414" y="5775965"/>
              <a:ext cx="1622329" cy="202183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0" name="텍스트 상자 19"/>
            <p:cNvSpPr txBox="1"/>
            <p:nvPr/>
          </p:nvSpPr>
          <p:spPr>
            <a:xfrm>
              <a:off x="7158634" y="2324741"/>
              <a:ext cx="9028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400" smtClean="0">
                  <a:solidFill>
                    <a:schemeClr val="accent2"/>
                  </a:solidFill>
                </a:rPr>
                <a:t>시각화탭</a:t>
              </a:r>
              <a:endParaRPr kumimoji="1" lang="ko-KR" altLang="en-US" sz="1400">
                <a:solidFill>
                  <a:schemeClr val="accent2"/>
                </a:solidFill>
              </a:endParaRPr>
            </a:p>
          </p:txBody>
        </p:sp>
        <p:sp>
          <p:nvSpPr>
            <p:cNvPr id="21" name="텍스트 상자 20"/>
            <p:cNvSpPr txBox="1"/>
            <p:nvPr/>
          </p:nvSpPr>
          <p:spPr>
            <a:xfrm>
              <a:off x="7158634" y="5664751"/>
              <a:ext cx="458266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시각화탭 </a:t>
              </a:r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–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 </a:t>
              </a:r>
              <a:r>
                <a:rPr kumimoji="1" lang="ko-KR" altLang="en-US" sz="1400" b="1" dirty="0" smtClean="0">
                  <a:solidFill>
                    <a:schemeClr val="accent2"/>
                  </a:solidFill>
                </a:rPr>
                <a:t>이벤트값 전달 설정 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에서 </a:t>
              </a:r>
              <a:endParaRPr kumimoji="1" lang="en-US" altLang="ko-KR" sz="1400" dirty="0" smtClean="0">
                <a:solidFill>
                  <a:schemeClr val="accent2"/>
                </a:solidFill>
              </a:endParaRPr>
            </a:p>
            <a:p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3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개의 챠트에 전달할 변수로 </a:t>
              </a:r>
              <a:r>
                <a:rPr kumimoji="1" lang="en-US" altLang="ko-KR" sz="1400" b="1" dirty="0" smtClean="0">
                  <a:solidFill>
                    <a:schemeClr val="accent2"/>
                  </a:solidFill>
                </a:rPr>
                <a:t>PLAYERID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 를 지정합니다</a:t>
              </a:r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.</a:t>
              </a:r>
              <a:endParaRPr kumimoji="1" lang="ko-KR" altLang="en-US" sz="1400" dirty="0">
                <a:solidFill>
                  <a:schemeClr val="accent2"/>
                </a:solidFill>
              </a:endParaRPr>
            </a:p>
          </p:txBody>
        </p:sp>
        <p:sp>
          <p:nvSpPr>
            <p:cNvPr id="22" name="텍스트 상자 21"/>
            <p:cNvSpPr txBox="1"/>
            <p:nvPr/>
          </p:nvSpPr>
          <p:spPr>
            <a:xfrm>
              <a:off x="5796366" y="222765"/>
              <a:ext cx="5173211" cy="11695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400" b="1" dirty="0" smtClean="0"/>
                <a:t>타석 </a:t>
              </a:r>
              <a:r>
                <a:rPr kumimoji="1" lang="en-US" altLang="ko-KR" sz="1400" b="1" dirty="0" smtClean="0"/>
                <a:t>100</a:t>
              </a:r>
              <a:r>
                <a:rPr kumimoji="1" lang="ko-KR" altLang="en-US" sz="1400" b="1" dirty="0" smtClean="0"/>
                <a:t> 이상인 선수들의 타격 지표</a:t>
              </a:r>
              <a:endParaRPr kumimoji="1" lang="en-US" altLang="ko-KR" sz="1400" b="1" dirty="0" smtClean="0"/>
            </a:p>
            <a:p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테이블은 </a:t>
              </a:r>
              <a:endParaRPr kumimoji="1" lang="en-US" altLang="ko-KR" sz="1400" dirty="0" smtClean="0">
                <a:solidFill>
                  <a:schemeClr val="accent2"/>
                </a:solidFill>
              </a:endParaRPr>
            </a:p>
            <a:p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콤보박스에서 선택한 연도를 </a:t>
              </a:r>
              <a:r>
                <a:rPr kumimoji="1" lang="ko-KR" altLang="en-US" sz="1400" b="1" dirty="0" smtClean="0">
                  <a:solidFill>
                    <a:schemeClr val="accent2"/>
                  </a:solidFill>
                </a:rPr>
                <a:t>트리거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 로 받아서 </a:t>
              </a:r>
              <a:r>
                <a:rPr kumimoji="1" lang="ko-KR" altLang="en-US" sz="1400" b="1" dirty="0" smtClean="0">
                  <a:solidFill>
                    <a:schemeClr val="accent2"/>
                  </a:solidFill>
                </a:rPr>
                <a:t>자동 실행 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되며</a:t>
              </a:r>
              <a:endParaRPr kumimoji="1" lang="en-US" altLang="ko-KR" sz="1400" dirty="0" smtClean="0">
                <a:solidFill>
                  <a:schemeClr val="accent2"/>
                </a:solidFill>
              </a:endParaRPr>
            </a:p>
            <a:p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특정 </a:t>
              </a:r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PLAYERID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 를 클릭하여</a:t>
              </a:r>
              <a:endParaRPr kumimoji="1" lang="en-US" altLang="ko-KR" sz="1400" dirty="0" smtClean="0">
                <a:solidFill>
                  <a:schemeClr val="accent2"/>
                </a:solidFill>
              </a:endParaRPr>
            </a:p>
            <a:p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3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개의 챠트 오브젝트에게 </a:t>
              </a:r>
              <a:r>
                <a:rPr kumimoji="1" lang="ko-KR" altLang="en-US" sz="1400" b="1" dirty="0" smtClean="0">
                  <a:solidFill>
                    <a:schemeClr val="accent2"/>
                  </a:solidFill>
                </a:rPr>
                <a:t>이벤트값으로 </a:t>
              </a:r>
              <a:r>
                <a:rPr kumimoji="1" lang="ko-KR" altLang="en-US" sz="1400" b="1" dirty="0" smtClean="0">
                  <a:solidFill>
                    <a:schemeClr val="accent2"/>
                  </a:solidFill>
                </a:rPr>
                <a:t>전달 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합니다</a:t>
              </a:r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918948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945701" y="1375494"/>
            <a:ext cx="8778713" cy="2607570"/>
            <a:chOff x="945701" y="1375494"/>
            <a:chExt cx="8778713" cy="2607570"/>
          </a:xfrm>
        </p:grpSpPr>
        <p:grpSp>
          <p:nvGrpSpPr>
            <p:cNvPr id="9" name="그룹 8"/>
            <p:cNvGrpSpPr/>
            <p:nvPr/>
          </p:nvGrpSpPr>
          <p:grpSpPr>
            <a:xfrm>
              <a:off x="945701" y="1375494"/>
              <a:ext cx="8778713" cy="2607570"/>
              <a:chOff x="287795" y="337108"/>
              <a:chExt cx="7011906" cy="1770662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5425" y="337108"/>
                <a:ext cx="2607590" cy="279749"/>
              </a:xfrm>
              <a:prstGeom prst="rect">
                <a:avLst/>
              </a:prstGeom>
            </p:spPr>
          </p:pic>
          <p:pic>
            <p:nvPicPr>
              <p:cNvPr id="3" name="그림 2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7795" y="616857"/>
                <a:ext cx="7011906" cy="1490913"/>
              </a:xfrm>
              <a:prstGeom prst="rect">
                <a:avLst/>
              </a:prstGeom>
            </p:spPr>
          </p:pic>
        </p:grpSp>
        <p:pic>
          <p:nvPicPr>
            <p:cNvPr id="5" name="그림 4" descr="/Users/Yongs/Downloads/DB 브라우저 그림파일/1.png"/>
            <p:cNvPicPr/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981" t="21597" r="22981" b="35065"/>
            <a:stretch/>
          </p:blipFill>
          <p:spPr bwMode="auto">
            <a:xfrm>
              <a:off x="1364155" y="1430064"/>
              <a:ext cx="347400" cy="317390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6" name="그림 5" descr="/Users/Yongs/Downloads/DB 브라우저 그림파일/2.png"/>
            <p:cNvPicPr/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487" t="21694" r="23487" b="34739"/>
            <a:stretch/>
          </p:blipFill>
          <p:spPr bwMode="auto">
            <a:xfrm>
              <a:off x="945701" y="3648057"/>
              <a:ext cx="340719" cy="317390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7" name="그림 6" descr="/Users/Yongs/Downloads/DB 브라우저 그림파일/3.png"/>
            <p:cNvPicPr/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941" t="21673" r="22941" b="34717"/>
            <a:stretch/>
          </p:blipFill>
          <p:spPr bwMode="auto">
            <a:xfrm>
              <a:off x="3914014" y="3626728"/>
              <a:ext cx="347400" cy="317390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8" name="그림 7" descr="/Users/Yongs/Downloads/DB 브라우저 그림파일/4.png"/>
            <p:cNvPicPr/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941" t="21673" r="22941" b="34717"/>
            <a:stretch/>
          </p:blipFill>
          <p:spPr bwMode="auto">
            <a:xfrm>
              <a:off x="6819214" y="3626728"/>
              <a:ext cx="347400" cy="317390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8767492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그룹 83"/>
          <p:cNvGrpSpPr/>
          <p:nvPr/>
        </p:nvGrpSpPr>
        <p:grpSpPr>
          <a:xfrm>
            <a:off x="392233" y="310140"/>
            <a:ext cx="11659814" cy="6010537"/>
            <a:chOff x="144260" y="-46321"/>
            <a:chExt cx="11659814" cy="6010537"/>
          </a:xfrm>
        </p:grpSpPr>
        <p:grpSp>
          <p:nvGrpSpPr>
            <p:cNvPr id="57" name="그룹 56"/>
            <p:cNvGrpSpPr/>
            <p:nvPr/>
          </p:nvGrpSpPr>
          <p:grpSpPr>
            <a:xfrm>
              <a:off x="376953" y="226453"/>
              <a:ext cx="4368896" cy="399727"/>
              <a:chOff x="-2982069" y="263473"/>
              <a:chExt cx="4368896" cy="399727"/>
            </a:xfrm>
          </p:grpSpPr>
          <p:pic>
            <p:nvPicPr>
              <p:cNvPr id="8" name="그림 7" descr="/Users/Yongs/Downloads/DB 브라우저 그림파일/1.png"/>
              <p:cNvPicPr/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981" t="21597" r="22981" b="35065"/>
              <a:stretch/>
            </p:blipFill>
            <p:spPr bwMode="auto">
              <a:xfrm>
                <a:off x="-2982069" y="314328"/>
                <a:ext cx="347400" cy="317390"/>
              </a:xfrm>
              <a:prstGeom prst="rect">
                <a:avLst/>
              </a:prstGeom>
              <a:noFill/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  <p:pic>
            <p:nvPicPr>
              <p:cNvPr id="11" name="그림 10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2634669" y="263473"/>
                <a:ext cx="4021496" cy="399727"/>
              </a:xfrm>
              <a:prstGeom prst="rect">
                <a:avLst/>
              </a:prstGeom>
            </p:spPr>
          </p:pic>
        </p:grpSp>
        <p:sp>
          <p:nvSpPr>
            <p:cNvPr id="18" name="텍스트 상자 17"/>
            <p:cNvSpPr txBox="1"/>
            <p:nvPr/>
          </p:nvSpPr>
          <p:spPr>
            <a:xfrm>
              <a:off x="144260" y="2020812"/>
              <a:ext cx="476604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2.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 캔버스의 오브젝트에서 트리거설정할 오브젝트에 체크</a:t>
              </a:r>
              <a:endParaRPr kumimoji="1" lang="ko-KR" altLang="en-US" sz="1400" dirty="0">
                <a:solidFill>
                  <a:schemeClr val="accent2"/>
                </a:solidFill>
              </a:endParaRPr>
            </a:p>
          </p:txBody>
        </p:sp>
        <p:grpSp>
          <p:nvGrpSpPr>
            <p:cNvPr id="22" name="그룹 21"/>
            <p:cNvGrpSpPr/>
            <p:nvPr/>
          </p:nvGrpSpPr>
          <p:grpSpPr>
            <a:xfrm>
              <a:off x="341151" y="2384589"/>
              <a:ext cx="4491576" cy="1667800"/>
              <a:chOff x="3181322" y="2949068"/>
              <a:chExt cx="5096257" cy="1853184"/>
            </a:xfrm>
          </p:grpSpPr>
          <p:pic>
            <p:nvPicPr>
              <p:cNvPr id="15" name="그림 14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81322" y="2949068"/>
                <a:ext cx="5096257" cy="1853184"/>
              </a:xfrm>
              <a:prstGeom prst="rect">
                <a:avLst/>
              </a:prstGeom>
            </p:spPr>
          </p:pic>
          <p:sp>
            <p:nvSpPr>
              <p:cNvPr id="21" name="직사각형 20"/>
              <p:cNvSpPr/>
              <p:nvPr/>
            </p:nvSpPr>
            <p:spPr>
              <a:xfrm>
                <a:off x="3181322" y="2949068"/>
                <a:ext cx="305797" cy="367569"/>
              </a:xfrm>
              <a:prstGeom prst="rect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sp>
          <p:nvSpPr>
            <p:cNvPr id="25" name="텍스트 상자 24"/>
            <p:cNvSpPr txBox="1"/>
            <p:nvPr/>
          </p:nvSpPr>
          <p:spPr>
            <a:xfrm>
              <a:off x="341151" y="4052389"/>
              <a:ext cx="432887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PLAYERID 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테이블의 오브젝트 </a:t>
              </a:r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id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 가 </a:t>
              </a:r>
              <a:endParaRPr kumimoji="1" lang="en-US" altLang="ko-KR" sz="1400" dirty="0" smtClean="0">
                <a:solidFill>
                  <a:schemeClr val="accent2"/>
                </a:solidFill>
              </a:endParaRPr>
            </a:p>
            <a:p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report-component-box25 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임을 확인할 수 있습니다</a:t>
              </a:r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.</a:t>
              </a:r>
              <a:endParaRPr kumimoji="1" lang="ko-KR" altLang="en-US" sz="1400" dirty="0">
                <a:solidFill>
                  <a:schemeClr val="accent2"/>
                </a:solidFill>
              </a:endParaRPr>
            </a:p>
          </p:txBody>
        </p:sp>
        <p:grpSp>
          <p:nvGrpSpPr>
            <p:cNvPr id="56" name="그룹 55"/>
            <p:cNvGrpSpPr/>
            <p:nvPr/>
          </p:nvGrpSpPr>
          <p:grpSpPr>
            <a:xfrm>
              <a:off x="5192674" y="1254505"/>
              <a:ext cx="2221826" cy="3354522"/>
              <a:chOff x="288069" y="824339"/>
              <a:chExt cx="2221826" cy="3354522"/>
            </a:xfrm>
          </p:grpSpPr>
          <p:pic>
            <p:nvPicPr>
              <p:cNvPr id="19" name="그림 18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8069" y="824339"/>
                <a:ext cx="2221826" cy="3354522"/>
              </a:xfrm>
              <a:prstGeom prst="rect">
                <a:avLst/>
              </a:prstGeom>
              <a:ln>
                <a:solidFill>
                  <a:schemeClr val="bg2"/>
                </a:solidFill>
              </a:ln>
            </p:spPr>
          </p:pic>
          <p:sp>
            <p:nvSpPr>
              <p:cNvPr id="20" name="직사각형 19"/>
              <p:cNvSpPr/>
              <p:nvPr/>
            </p:nvSpPr>
            <p:spPr>
              <a:xfrm>
                <a:off x="288069" y="3319437"/>
                <a:ext cx="888574" cy="185980"/>
              </a:xfrm>
              <a:prstGeom prst="rect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26" name="타원 25"/>
              <p:cNvSpPr/>
              <p:nvPr/>
            </p:nvSpPr>
            <p:spPr>
              <a:xfrm>
                <a:off x="288069" y="3693979"/>
                <a:ext cx="888574" cy="484882"/>
              </a:xfrm>
              <a:prstGeom prst="ellipse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54" name="직사각형 53"/>
              <p:cNvSpPr/>
              <p:nvPr/>
            </p:nvSpPr>
            <p:spPr>
              <a:xfrm>
                <a:off x="288069" y="1398635"/>
                <a:ext cx="672826" cy="330665"/>
              </a:xfrm>
              <a:prstGeom prst="rect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sp>
          <p:nvSpPr>
            <p:cNvPr id="60" name="텍스트 상자 59"/>
            <p:cNvSpPr txBox="1"/>
            <p:nvPr/>
          </p:nvSpPr>
          <p:spPr>
            <a:xfrm>
              <a:off x="144260" y="1531147"/>
              <a:ext cx="350929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1.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 라벨의 데이터 탭에서 </a:t>
              </a:r>
              <a:r>
                <a:rPr kumimoji="1" lang="ko-KR" altLang="en-US" sz="1400" b="1" dirty="0" smtClean="0">
                  <a:solidFill>
                    <a:schemeClr val="accent2"/>
                  </a:solidFill>
                </a:rPr>
                <a:t>트리거설정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 클릭</a:t>
              </a:r>
              <a:endParaRPr kumimoji="1" lang="ko-KR" altLang="en-US" sz="1400" dirty="0">
                <a:solidFill>
                  <a:schemeClr val="accent2"/>
                </a:solidFill>
              </a:endParaRPr>
            </a:p>
          </p:txBody>
        </p:sp>
        <p:sp>
          <p:nvSpPr>
            <p:cNvPr id="61" name="직사각형 60"/>
            <p:cNvSpPr/>
            <p:nvPr/>
          </p:nvSpPr>
          <p:spPr>
            <a:xfrm>
              <a:off x="5248886" y="1289629"/>
              <a:ext cx="487916" cy="306691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63" name="구부러진 연결선[U] 62"/>
            <p:cNvCxnSpPr>
              <a:stCxn id="60" idx="3"/>
              <a:endCxn id="20" idx="0"/>
            </p:cNvCxnSpPr>
            <p:nvPr/>
          </p:nvCxnSpPr>
          <p:spPr>
            <a:xfrm>
              <a:off x="3653554" y="1685036"/>
              <a:ext cx="1983407" cy="2064567"/>
            </a:xfrm>
            <a:prstGeom prst="curvedConnector2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4" name="그룹 63"/>
            <p:cNvGrpSpPr/>
            <p:nvPr/>
          </p:nvGrpSpPr>
          <p:grpSpPr>
            <a:xfrm>
              <a:off x="8377057" y="1510960"/>
              <a:ext cx="2893017" cy="526814"/>
              <a:chOff x="5414075" y="821539"/>
              <a:chExt cx="2893017" cy="526814"/>
            </a:xfrm>
          </p:grpSpPr>
          <p:pic>
            <p:nvPicPr>
              <p:cNvPr id="65" name="그림 64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14075" y="821539"/>
                <a:ext cx="2846522" cy="484304"/>
              </a:xfrm>
              <a:prstGeom prst="rect">
                <a:avLst/>
              </a:prstGeom>
              <a:ln>
                <a:solidFill>
                  <a:schemeClr val="bg2"/>
                </a:solidFill>
              </a:ln>
            </p:spPr>
          </p:pic>
          <p:sp>
            <p:nvSpPr>
              <p:cNvPr id="66" name="직사각형 65"/>
              <p:cNvSpPr/>
              <p:nvPr/>
            </p:nvSpPr>
            <p:spPr>
              <a:xfrm>
                <a:off x="7454685" y="1063691"/>
                <a:ext cx="852407" cy="284662"/>
              </a:xfrm>
              <a:prstGeom prst="rect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pic>
          <p:nvPicPr>
            <p:cNvPr id="67" name="그림 66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22047" y="3555140"/>
              <a:ext cx="3548924" cy="2195521"/>
            </a:xfrm>
            <a:prstGeom prst="rect">
              <a:avLst/>
            </a:prstGeom>
            <a:ln>
              <a:solidFill>
                <a:schemeClr val="bg2"/>
              </a:solidFill>
            </a:ln>
          </p:spPr>
        </p:pic>
        <p:sp>
          <p:nvSpPr>
            <p:cNvPr id="68" name="직사각형 67"/>
            <p:cNvSpPr/>
            <p:nvPr/>
          </p:nvSpPr>
          <p:spPr>
            <a:xfrm>
              <a:off x="7976161" y="4652900"/>
              <a:ext cx="3694810" cy="569866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69" name="직선 화살표 연결선 68"/>
            <p:cNvCxnSpPr/>
            <p:nvPr/>
          </p:nvCxnSpPr>
          <p:spPr>
            <a:xfrm>
              <a:off x="10843870" y="2033204"/>
              <a:ext cx="0" cy="1521936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텍스트 상자 69"/>
            <p:cNvSpPr txBox="1"/>
            <p:nvPr/>
          </p:nvSpPr>
          <p:spPr>
            <a:xfrm>
              <a:off x="7898838" y="1110780"/>
              <a:ext cx="390523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400" b="1" dirty="0" smtClean="0">
                  <a:solidFill>
                    <a:schemeClr val="accent2"/>
                  </a:solidFill>
                </a:rPr>
                <a:t>전체변수명 보기</a:t>
              </a:r>
              <a:r>
                <a:rPr kumimoji="1" lang="en-US" altLang="ko-KR" sz="1400" b="1" dirty="0" smtClean="0">
                  <a:solidFill>
                    <a:schemeClr val="accent2"/>
                  </a:solidFill>
                </a:rPr>
                <a:t> 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로 오브젝트</a:t>
              </a:r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ID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와 변수명 확인</a:t>
              </a:r>
              <a:endParaRPr kumimoji="1" lang="ko-KR" altLang="en-US" sz="1400" dirty="0">
                <a:solidFill>
                  <a:schemeClr val="accent2"/>
                </a:solidFill>
              </a:endParaRPr>
            </a:p>
          </p:txBody>
        </p:sp>
        <p:sp>
          <p:nvSpPr>
            <p:cNvPr id="78" name="텍스트 상자 77"/>
            <p:cNvSpPr txBox="1"/>
            <p:nvPr/>
          </p:nvSpPr>
          <p:spPr>
            <a:xfrm>
              <a:off x="8115238" y="2766202"/>
              <a:ext cx="2728632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3.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 전체변수 팝업창에서 클릭한 </a:t>
              </a:r>
              <a:endParaRPr kumimoji="1" lang="en-US" altLang="ko-KR" sz="1400" dirty="0" smtClean="0">
                <a:solidFill>
                  <a:schemeClr val="accent2"/>
                </a:solidFill>
              </a:endParaRPr>
            </a:p>
            <a:p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PLAYERID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 의</a:t>
              </a:r>
              <a:r>
                <a:rPr kumimoji="1" lang="ko-KR" altLang="en-US" sz="1400" dirty="0">
                  <a:solidFill>
                    <a:schemeClr val="accent2"/>
                  </a:solidFill>
                </a:rPr>
                <a:t> 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변수명이 </a:t>
              </a:r>
              <a:endParaRPr kumimoji="1" lang="en-US" altLang="ko-KR" sz="1400" dirty="0" smtClean="0">
                <a:solidFill>
                  <a:schemeClr val="accent2"/>
                </a:solidFill>
              </a:endParaRPr>
            </a:p>
            <a:p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area_2 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임을 확인합니다</a:t>
              </a:r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.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 </a:t>
              </a:r>
              <a:endParaRPr kumimoji="1" lang="ko-KR" altLang="en-US" sz="1400" dirty="0">
                <a:solidFill>
                  <a:schemeClr val="accent2"/>
                </a:solidFill>
              </a:endParaRPr>
            </a:p>
          </p:txBody>
        </p:sp>
        <p:cxnSp>
          <p:nvCxnSpPr>
            <p:cNvPr id="80" name="구부러진 연결선[U] 79"/>
            <p:cNvCxnSpPr>
              <a:stCxn id="78" idx="1"/>
            </p:cNvCxnSpPr>
            <p:nvPr/>
          </p:nvCxnSpPr>
          <p:spPr>
            <a:xfrm rot="10800000">
              <a:off x="5865500" y="2020812"/>
              <a:ext cx="2249738" cy="1114722"/>
            </a:xfrm>
            <a:prstGeom prst="curvedConnector3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텍스트 상자 80"/>
            <p:cNvSpPr txBox="1"/>
            <p:nvPr/>
          </p:nvSpPr>
          <p:spPr>
            <a:xfrm>
              <a:off x="1425844" y="5594884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kumimoji="1" lang="ko-KR" altLang="en-US" dirty="0"/>
            </a:p>
          </p:txBody>
        </p:sp>
        <p:sp>
          <p:nvSpPr>
            <p:cNvPr id="83" name="텍스트 상자 82"/>
            <p:cNvSpPr txBox="1"/>
            <p:nvPr/>
          </p:nvSpPr>
          <p:spPr>
            <a:xfrm>
              <a:off x="3581039" y="-46321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400" smtClean="0">
                  <a:solidFill>
                    <a:schemeClr val="accent2"/>
                  </a:solidFill>
                </a:rPr>
                <a:t>라벨</a:t>
              </a:r>
              <a:endParaRPr kumimoji="1" lang="ko-KR" altLang="en-US" sz="1400">
                <a:solidFill>
                  <a:schemeClr val="accent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2786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그룹 33"/>
          <p:cNvGrpSpPr/>
          <p:nvPr/>
        </p:nvGrpSpPr>
        <p:grpSpPr>
          <a:xfrm>
            <a:off x="341739" y="97807"/>
            <a:ext cx="11311453" cy="6642154"/>
            <a:chOff x="341739" y="97807"/>
            <a:chExt cx="11311453" cy="6642154"/>
          </a:xfrm>
        </p:grpSpPr>
        <p:grpSp>
          <p:nvGrpSpPr>
            <p:cNvPr id="3" name="그룹 2"/>
            <p:cNvGrpSpPr/>
            <p:nvPr/>
          </p:nvGrpSpPr>
          <p:grpSpPr>
            <a:xfrm>
              <a:off x="341739" y="374547"/>
              <a:ext cx="3771900" cy="2209800"/>
              <a:chOff x="488089" y="660400"/>
              <a:chExt cx="3771900" cy="2209800"/>
            </a:xfrm>
          </p:grpSpPr>
          <p:pic>
            <p:nvPicPr>
              <p:cNvPr id="5" name="그림 4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8089" y="660400"/>
                <a:ext cx="3771900" cy="2209800"/>
              </a:xfrm>
              <a:prstGeom prst="rect">
                <a:avLst/>
              </a:prstGeom>
            </p:spPr>
          </p:pic>
          <p:pic>
            <p:nvPicPr>
              <p:cNvPr id="9" name="그림 8" descr="/Users/Yongs/Downloads/DB 브라우저 그림파일/2.png"/>
              <p:cNvPicPr/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3487" t="21694" r="23487" b="34739"/>
              <a:stretch/>
            </p:blipFill>
            <p:spPr bwMode="auto">
              <a:xfrm>
                <a:off x="488089" y="2552810"/>
                <a:ext cx="340719" cy="317390"/>
              </a:xfrm>
              <a:prstGeom prst="rect">
                <a:avLst/>
              </a:prstGeom>
              <a:noFill/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</p:grpSp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88920" y="380179"/>
              <a:ext cx="1651000" cy="317500"/>
            </a:xfrm>
            <a:prstGeom prst="rect">
              <a:avLst/>
            </a:prstGeom>
            <a:ln>
              <a:solidFill>
                <a:schemeClr val="bg2"/>
              </a:solidFill>
            </a:ln>
          </p:spPr>
        </p:pic>
        <p:sp>
          <p:nvSpPr>
            <p:cNvPr id="13" name="직사각형 12"/>
            <p:cNvSpPr/>
            <p:nvPr/>
          </p:nvSpPr>
          <p:spPr>
            <a:xfrm>
              <a:off x="5473131" y="357577"/>
              <a:ext cx="278970" cy="362703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4" name="텍스트 상자 13"/>
            <p:cNvSpPr txBox="1"/>
            <p:nvPr/>
          </p:nvSpPr>
          <p:spPr>
            <a:xfrm>
              <a:off x="5560398" y="97807"/>
              <a:ext cx="96532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차트 클릭</a:t>
              </a:r>
              <a:endParaRPr kumimoji="1" lang="en-US" altLang="ko-KR" sz="1400" dirty="0" smtClean="0">
                <a:solidFill>
                  <a:schemeClr val="accent2"/>
                </a:solidFill>
              </a:endParaRPr>
            </a:p>
          </p:txBody>
        </p:sp>
        <p:grpSp>
          <p:nvGrpSpPr>
            <p:cNvPr id="21" name="그룹 20"/>
            <p:cNvGrpSpPr/>
            <p:nvPr/>
          </p:nvGrpSpPr>
          <p:grpSpPr>
            <a:xfrm>
              <a:off x="2330082" y="4692936"/>
              <a:ext cx="4491576" cy="1667800"/>
              <a:chOff x="238402" y="4280221"/>
              <a:chExt cx="4491576" cy="1667800"/>
            </a:xfrm>
          </p:grpSpPr>
          <p:pic>
            <p:nvPicPr>
              <p:cNvPr id="18" name="그림 17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8402" y="4280221"/>
                <a:ext cx="4491576" cy="1667800"/>
              </a:xfrm>
              <a:prstGeom prst="rect">
                <a:avLst/>
              </a:prstGeom>
            </p:spPr>
          </p:pic>
          <p:sp>
            <p:nvSpPr>
              <p:cNvPr id="20" name="직사각형 19"/>
              <p:cNvSpPr/>
              <p:nvPr/>
            </p:nvSpPr>
            <p:spPr>
              <a:xfrm>
                <a:off x="238402" y="4280221"/>
                <a:ext cx="275331" cy="276281"/>
              </a:xfrm>
              <a:prstGeom prst="rect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28" name="그룹 27"/>
            <p:cNvGrpSpPr/>
            <p:nvPr/>
          </p:nvGrpSpPr>
          <p:grpSpPr>
            <a:xfrm>
              <a:off x="9548129" y="97807"/>
              <a:ext cx="2105063" cy="6642154"/>
              <a:chOff x="7563583" y="99592"/>
              <a:chExt cx="2105063" cy="6642154"/>
            </a:xfrm>
          </p:grpSpPr>
          <p:pic>
            <p:nvPicPr>
              <p:cNvPr id="6" name="그림 5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01594" y="381430"/>
                <a:ext cx="2022853" cy="6360316"/>
              </a:xfrm>
              <a:prstGeom prst="rect">
                <a:avLst/>
              </a:prstGeom>
              <a:ln>
                <a:solidFill>
                  <a:schemeClr val="bg2"/>
                </a:solidFill>
              </a:ln>
            </p:spPr>
          </p:pic>
          <p:sp>
            <p:nvSpPr>
              <p:cNvPr id="23" name="텍스트 상자 22"/>
              <p:cNvSpPr txBox="1"/>
              <p:nvPr/>
            </p:nvSpPr>
            <p:spPr>
              <a:xfrm>
                <a:off x="7563583" y="99592"/>
                <a:ext cx="210506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ko-KR" altLang="en-US" sz="1400" dirty="0" smtClean="0">
                    <a:solidFill>
                      <a:schemeClr val="accent2"/>
                    </a:solidFill>
                  </a:rPr>
                  <a:t>챠트의 시각화탭 설정값</a:t>
                </a:r>
                <a:endParaRPr kumimoji="1" lang="en-US" altLang="ko-KR" sz="1400" dirty="0" smtClean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4" name="직사각형 23"/>
              <p:cNvSpPr/>
              <p:nvPr/>
            </p:nvSpPr>
            <p:spPr>
              <a:xfrm>
                <a:off x="7904136" y="1828800"/>
                <a:ext cx="708884" cy="241621"/>
              </a:xfrm>
              <a:prstGeom prst="rect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25" name="직사각형 24"/>
              <p:cNvSpPr/>
              <p:nvPr/>
            </p:nvSpPr>
            <p:spPr>
              <a:xfrm>
                <a:off x="7904136" y="5765369"/>
                <a:ext cx="708884" cy="198150"/>
              </a:xfrm>
              <a:prstGeom prst="rect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26" name="직사각형 25"/>
              <p:cNvSpPr/>
              <p:nvPr/>
            </p:nvSpPr>
            <p:spPr>
              <a:xfrm>
                <a:off x="7904136" y="6292311"/>
                <a:ext cx="929898" cy="371959"/>
              </a:xfrm>
              <a:prstGeom prst="rect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>
              <a:off x="7253119" y="122913"/>
              <a:ext cx="2105063" cy="5403923"/>
              <a:chOff x="7253492" y="110807"/>
              <a:chExt cx="2105063" cy="5403923"/>
            </a:xfrm>
          </p:grpSpPr>
          <p:grpSp>
            <p:nvGrpSpPr>
              <p:cNvPr id="27" name="그룹 26"/>
              <p:cNvGrpSpPr/>
              <p:nvPr/>
            </p:nvGrpSpPr>
            <p:grpSpPr>
              <a:xfrm>
                <a:off x="7253492" y="110807"/>
                <a:ext cx="2105063" cy="4764184"/>
                <a:chOff x="4822966" y="691111"/>
                <a:chExt cx="2105063" cy="4764184"/>
              </a:xfrm>
            </p:grpSpPr>
            <p:sp>
              <p:nvSpPr>
                <p:cNvPr id="15" name="텍스트 상자 14"/>
                <p:cNvSpPr txBox="1"/>
                <p:nvPr/>
              </p:nvSpPr>
              <p:spPr>
                <a:xfrm>
                  <a:off x="4822966" y="691111"/>
                  <a:ext cx="2105063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ko-KR" altLang="en-US" sz="1400" smtClean="0">
                      <a:solidFill>
                        <a:schemeClr val="accent2"/>
                      </a:solidFill>
                    </a:rPr>
                    <a:t>챠트의 데이터탭 설정값</a:t>
                  </a:r>
                  <a:endParaRPr kumimoji="1" lang="en-US" altLang="ko-KR" sz="1400" dirty="0" smtClean="0">
                    <a:solidFill>
                      <a:schemeClr val="accent2"/>
                    </a:solidFill>
                  </a:endParaRPr>
                </a:p>
              </p:txBody>
            </p:sp>
            <p:grpSp>
              <p:nvGrpSpPr>
                <p:cNvPr id="22" name="그룹 21"/>
                <p:cNvGrpSpPr/>
                <p:nvPr/>
              </p:nvGrpSpPr>
              <p:grpSpPr>
                <a:xfrm>
                  <a:off x="4827405" y="970258"/>
                  <a:ext cx="2093018" cy="4485037"/>
                  <a:chOff x="4827405" y="970258"/>
                  <a:chExt cx="2093018" cy="4485037"/>
                </a:xfrm>
              </p:grpSpPr>
              <p:pic>
                <p:nvPicPr>
                  <p:cNvPr id="2" name="그림 1"/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827405" y="970258"/>
                    <a:ext cx="2093018" cy="4485037"/>
                  </a:xfrm>
                  <a:prstGeom prst="rect">
                    <a:avLst/>
                  </a:prstGeom>
                  <a:ln>
                    <a:solidFill>
                      <a:schemeClr val="bg2"/>
                    </a:solidFill>
                  </a:ln>
                </p:spPr>
              </p:pic>
              <p:sp>
                <p:nvSpPr>
                  <p:cNvPr id="16" name="직사각형 15"/>
                  <p:cNvSpPr/>
                  <p:nvPr/>
                </p:nvSpPr>
                <p:spPr>
                  <a:xfrm>
                    <a:off x="4827405" y="2882685"/>
                    <a:ext cx="2037620" cy="1177834"/>
                  </a:xfrm>
                  <a:prstGeom prst="rect">
                    <a:avLst/>
                  </a:prstGeom>
                  <a:noFill/>
                  <a:ln>
                    <a:solidFill>
                      <a:schemeClr val="accent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R" altLang="en-US"/>
                  </a:p>
                </p:txBody>
              </p:sp>
              <p:sp>
                <p:nvSpPr>
                  <p:cNvPr id="17" name="직사각형 16"/>
                  <p:cNvSpPr/>
                  <p:nvPr/>
                </p:nvSpPr>
                <p:spPr>
                  <a:xfrm>
                    <a:off x="4827405" y="4556502"/>
                    <a:ext cx="782981" cy="247973"/>
                  </a:xfrm>
                  <a:prstGeom prst="rect">
                    <a:avLst/>
                  </a:prstGeom>
                  <a:noFill/>
                  <a:ln>
                    <a:solidFill>
                      <a:schemeClr val="accent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R" altLang="en-US"/>
                  </a:p>
                </p:txBody>
              </p:sp>
              <p:sp>
                <p:nvSpPr>
                  <p:cNvPr id="19" name="타원 18"/>
                  <p:cNvSpPr/>
                  <p:nvPr/>
                </p:nvSpPr>
                <p:spPr>
                  <a:xfrm>
                    <a:off x="4827405" y="5043142"/>
                    <a:ext cx="945848" cy="412153"/>
                  </a:xfrm>
                  <a:prstGeom prst="ellipse">
                    <a:avLst/>
                  </a:prstGeom>
                  <a:noFill/>
                  <a:ln>
                    <a:solidFill>
                      <a:schemeClr val="accent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R" altLang="en-US"/>
                  </a:p>
                </p:txBody>
              </p:sp>
            </p:grpSp>
          </p:grpSp>
          <p:pic>
            <p:nvPicPr>
              <p:cNvPr id="29" name="그림 28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88951" y="5235330"/>
                <a:ext cx="2006600" cy="279400"/>
              </a:xfrm>
              <a:prstGeom prst="rect">
                <a:avLst/>
              </a:prstGeom>
            </p:spPr>
          </p:pic>
        </p:grpSp>
        <p:sp>
          <p:nvSpPr>
            <p:cNvPr id="31" name="직사각형 30"/>
            <p:cNvSpPr/>
            <p:nvPr/>
          </p:nvSpPr>
          <p:spPr>
            <a:xfrm>
              <a:off x="8040912" y="5235330"/>
              <a:ext cx="598091" cy="291506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33" name="구부러진 연결선[U] 32"/>
            <p:cNvCxnSpPr>
              <a:stCxn id="17" idx="1"/>
              <a:endCxn id="20" idx="0"/>
            </p:cNvCxnSpPr>
            <p:nvPr/>
          </p:nvCxnSpPr>
          <p:spPr>
            <a:xfrm rot="10800000" flipV="1">
              <a:off x="2467748" y="4112290"/>
              <a:ext cx="4789810" cy="580645"/>
            </a:xfrm>
            <a:prstGeom prst="curvedConnector2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72781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810461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70252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/Users/Yongs/Downloads/DB 브라우저 그림파일/1.png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81" t="21597" r="22981" b="35065"/>
          <a:stretch/>
        </p:blipFill>
        <p:spPr bwMode="auto">
          <a:xfrm>
            <a:off x="1218310" y="3316224"/>
            <a:ext cx="347400" cy="31739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" name="그림 2" descr="/Users/Yongs/Downloads/DB 브라우저 그림파일/2.png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87" t="21694" r="23487" b="34739"/>
          <a:stretch/>
        </p:blipFill>
        <p:spPr bwMode="auto">
          <a:xfrm>
            <a:off x="1893344" y="3302226"/>
            <a:ext cx="340719" cy="31739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" name="그림 3" descr="/Users/Yongs/Downloads/DB 브라우저 그림파일/3.png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41" t="21673" r="22941" b="34717"/>
          <a:stretch/>
        </p:blipFill>
        <p:spPr bwMode="auto">
          <a:xfrm>
            <a:off x="2578906" y="3302225"/>
            <a:ext cx="347400" cy="31739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그림 4" descr="/Users/Yongs/Downloads/DB 브라우저 그림파일/4.png"/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41" t="21673" r="22941" b="34717"/>
          <a:stretch/>
        </p:blipFill>
        <p:spPr bwMode="auto">
          <a:xfrm>
            <a:off x="3308946" y="3302223"/>
            <a:ext cx="347400" cy="31739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그림 5"/>
          <p:cNvPicPr/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66" t="21738" r="22766" b="34782"/>
          <a:stretch/>
        </p:blipFill>
        <p:spPr bwMode="auto">
          <a:xfrm>
            <a:off x="4038986" y="3302223"/>
            <a:ext cx="347400" cy="31739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그림 6" descr="/Users/Yongs/Downloads/DB 브라우저 그림파일/6.png"/>
          <p:cNvPicPr/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40" t="21673" r="22940" b="34717"/>
          <a:stretch/>
        </p:blipFill>
        <p:spPr bwMode="auto">
          <a:xfrm>
            <a:off x="1237223" y="3944646"/>
            <a:ext cx="328487" cy="31739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그림 7" descr="../Downloads/DB%20브라우저%20그림파일/7.png"/>
          <p:cNvPicPr/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41" t="21673" r="22941" b="34717"/>
          <a:stretch/>
        </p:blipFill>
        <p:spPr bwMode="auto">
          <a:xfrm>
            <a:off x="1893345" y="3944646"/>
            <a:ext cx="340719" cy="31738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그림 8" descr="../Downloads/DB%20브라우저%20그림파일/8.png"/>
          <p:cNvPicPr/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41" t="21673" r="22941" b="34717"/>
          <a:stretch/>
        </p:blipFill>
        <p:spPr bwMode="auto">
          <a:xfrm>
            <a:off x="2601905" y="3944646"/>
            <a:ext cx="334058" cy="31739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그림 9" descr="../Downloads/DB%20브라우저%20그림파일/9.png"/>
          <p:cNvPicPr/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41" t="21673" r="22941" b="34717"/>
          <a:stretch/>
        </p:blipFill>
        <p:spPr bwMode="auto">
          <a:xfrm>
            <a:off x="3308076" y="3944646"/>
            <a:ext cx="347905" cy="31739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1" name="그림 10" descr="../Downloads/DB%20브라우저%20그림파일/10.png"/>
          <p:cNvPicPr/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41" t="21673" r="22941" b="34717"/>
          <a:stretch/>
        </p:blipFill>
        <p:spPr bwMode="auto">
          <a:xfrm>
            <a:off x="4038115" y="3944645"/>
            <a:ext cx="347906" cy="31738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2" name="그림 11" descr="/Users/Yongs/Downloads/DB 브라우저 그림파일/3.png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41" t="21673" r="22941" b="34717"/>
          <a:stretch/>
        </p:blipFill>
        <p:spPr bwMode="auto">
          <a:xfrm>
            <a:off x="2731306" y="3454625"/>
            <a:ext cx="347400" cy="31739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080832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그룹 32"/>
          <p:cNvGrpSpPr/>
          <p:nvPr/>
        </p:nvGrpSpPr>
        <p:grpSpPr>
          <a:xfrm>
            <a:off x="288069" y="247973"/>
            <a:ext cx="9232882" cy="6180796"/>
            <a:chOff x="458895" y="260673"/>
            <a:chExt cx="9232882" cy="6180796"/>
          </a:xfrm>
        </p:grpSpPr>
        <p:pic>
          <p:nvPicPr>
            <p:cNvPr id="8" name="그림 7" descr="/Users/Yongs/Downloads/DB 브라우저 그림파일/1.png"/>
            <p:cNvPicPr/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981" t="21597" r="22981" b="35065"/>
            <a:stretch/>
          </p:blipFill>
          <p:spPr bwMode="auto">
            <a:xfrm>
              <a:off x="458895" y="311528"/>
              <a:ext cx="347400" cy="317390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6295" y="260673"/>
              <a:ext cx="4021496" cy="399727"/>
            </a:xfrm>
            <a:prstGeom prst="rect">
              <a:avLst/>
            </a:prstGeom>
          </p:spPr>
        </p:pic>
        <p:sp>
          <p:nvSpPr>
            <p:cNvPr id="18" name="텍스트 상자 17"/>
            <p:cNvSpPr txBox="1"/>
            <p:nvPr/>
          </p:nvSpPr>
          <p:spPr>
            <a:xfrm>
              <a:off x="2764713" y="3735265"/>
              <a:ext cx="246413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400" smtClean="0">
                  <a:solidFill>
                    <a:schemeClr val="accent2"/>
                  </a:solidFill>
                </a:rPr>
                <a:t>트리거설정할 오브젝트 체크</a:t>
              </a:r>
              <a:endParaRPr kumimoji="1" lang="ko-KR" altLang="en-US" sz="1400" dirty="0">
                <a:solidFill>
                  <a:schemeClr val="accent2"/>
                </a:solidFill>
              </a:endParaRPr>
            </a:p>
          </p:txBody>
        </p:sp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8895" y="821539"/>
              <a:ext cx="2221826" cy="3354522"/>
            </a:xfrm>
            <a:prstGeom prst="rect">
              <a:avLst/>
            </a:prstGeom>
            <a:ln>
              <a:solidFill>
                <a:schemeClr val="bg2"/>
              </a:solidFill>
            </a:ln>
          </p:spPr>
        </p:pic>
        <p:sp>
          <p:nvSpPr>
            <p:cNvPr id="20" name="직사각형 19"/>
            <p:cNvSpPr/>
            <p:nvPr/>
          </p:nvSpPr>
          <p:spPr>
            <a:xfrm>
              <a:off x="458895" y="3316637"/>
              <a:ext cx="888574" cy="185980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grpSp>
          <p:nvGrpSpPr>
            <p:cNvPr id="22" name="그룹 21"/>
            <p:cNvGrpSpPr/>
            <p:nvPr/>
          </p:nvGrpSpPr>
          <p:grpSpPr>
            <a:xfrm>
              <a:off x="3584278" y="4176061"/>
              <a:ext cx="5096257" cy="1853184"/>
              <a:chOff x="3181322" y="2949068"/>
              <a:chExt cx="5096257" cy="1853184"/>
            </a:xfrm>
          </p:grpSpPr>
          <p:pic>
            <p:nvPicPr>
              <p:cNvPr id="15" name="그림 14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81322" y="2949068"/>
                <a:ext cx="5096257" cy="1853184"/>
              </a:xfrm>
              <a:prstGeom prst="rect">
                <a:avLst/>
              </a:prstGeom>
            </p:spPr>
          </p:pic>
          <p:sp>
            <p:nvSpPr>
              <p:cNvPr id="21" name="직사각형 20"/>
              <p:cNvSpPr/>
              <p:nvPr/>
            </p:nvSpPr>
            <p:spPr>
              <a:xfrm>
                <a:off x="3181322" y="2949068"/>
                <a:ext cx="305797" cy="367569"/>
              </a:xfrm>
              <a:prstGeom prst="rect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cxnSp>
          <p:nvCxnSpPr>
            <p:cNvPr id="24" name="구부러진 연결선[U] 23"/>
            <p:cNvCxnSpPr>
              <a:stCxn id="20" idx="3"/>
            </p:cNvCxnSpPr>
            <p:nvPr/>
          </p:nvCxnSpPr>
          <p:spPr>
            <a:xfrm>
              <a:off x="1347469" y="3409627"/>
              <a:ext cx="2236809" cy="959055"/>
            </a:xfrm>
            <a:prstGeom prst="curvedConnector3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텍스트 상자 24"/>
            <p:cNvSpPr txBox="1"/>
            <p:nvPr/>
          </p:nvSpPr>
          <p:spPr>
            <a:xfrm>
              <a:off x="3142740" y="6133692"/>
              <a:ext cx="654903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400" smtClean="0">
                  <a:solidFill>
                    <a:schemeClr val="accent2"/>
                  </a:solidFill>
                </a:rPr>
                <a:t>이 테이블의 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오브젝트 </a:t>
              </a:r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id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 가 </a:t>
              </a:r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report-component-box25 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임을 확인할 수 있습니다</a:t>
              </a:r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.</a:t>
              </a:r>
              <a:endParaRPr kumimoji="1" lang="ko-KR" altLang="en-US" sz="1400" dirty="0">
                <a:solidFill>
                  <a:schemeClr val="accent2"/>
                </a:solidFill>
              </a:endParaRPr>
            </a:p>
          </p:txBody>
        </p:sp>
        <p:sp>
          <p:nvSpPr>
            <p:cNvPr id="26" name="타원 25"/>
            <p:cNvSpPr/>
            <p:nvPr/>
          </p:nvSpPr>
          <p:spPr>
            <a:xfrm>
              <a:off x="458895" y="3691179"/>
              <a:ext cx="888574" cy="484882"/>
            </a:xfrm>
            <a:prstGeom prst="ellipse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28" name="구부러진 연결선[U] 27"/>
            <p:cNvCxnSpPr>
              <a:stCxn id="26" idx="4"/>
              <a:endCxn id="25" idx="1"/>
            </p:cNvCxnSpPr>
            <p:nvPr/>
          </p:nvCxnSpPr>
          <p:spPr>
            <a:xfrm rot="16200000" flipH="1">
              <a:off x="967201" y="4112042"/>
              <a:ext cx="2111520" cy="2239558"/>
            </a:xfrm>
            <a:prstGeom prst="curvedConnector2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그룹 33"/>
          <p:cNvGrpSpPr/>
          <p:nvPr/>
        </p:nvGrpSpPr>
        <p:grpSpPr>
          <a:xfrm>
            <a:off x="8509709" y="817241"/>
            <a:ext cx="2893017" cy="526814"/>
            <a:chOff x="5414075" y="821539"/>
            <a:chExt cx="2893017" cy="526814"/>
          </a:xfrm>
        </p:grpSpPr>
        <p:pic>
          <p:nvPicPr>
            <p:cNvPr id="35" name="그림 34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14075" y="821539"/>
              <a:ext cx="2846522" cy="484304"/>
            </a:xfrm>
            <a:prstGeom prst="rect">
              <a:avLst/>
            </a:prstGeom>
            <a:ln>
              <a:solidFill>
                <a:schemeClr val="bg2"/>
              </a:solidFill>
            </a:ln>
          </p:spPr>
        </p:pic>
        <p:sp>
          <p:nvSpPr>
            <p:cNvPr id="36" name="직사각형 35"/>
            <p:cNvSpPr/>
            <p:nvPr/>
          </p:nvSpPr>
          <p:spPr>
            <a:xfrm>
              <a:off x="7454685" y="1063691"/>
              <a:ext cx="852407" cy="284662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pic>
        <p:nvPicPr>
          <p:cNvPr id="37" name="그림 3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8508" y="1744799"/>
            <a:ext cx="3548924" cy="2195521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40" name="직사각형 39"/>
          <p:cNvSpPr/>
          <p:nvPr/>
        </p:nvSpPr>
        <p:spPr>
          <a:xfrm>
            <a:off x="8012622" y="2842559"/>
            <a:ext cx="3694810" cy="569866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43" name="직선 화살표 연결선 42"/>
          <p:cNvCxnSpPr>
            <a:stCxn id="36" idx="2"/>
          </p:cNvCxnSpPr>
          <p:nvPr/>
        </p:nvCxnSpPr>
        <p:spPr>
          <a:xfrm flipH="1">
            <a:off x="10976522" y="1344055"/>
            <a:ext cx="1" cy="400744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텍스트 상자 47"/>
          <p:cNvSpPr txBox="1"/>
          <p:nvPr/>
        </p:nvSpPr>
        <p:spPr>
          <a:xfrm>
            <a:off x="7938667" y="326453"/>
            <a:ext cx="39052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b="1" dirty="0" smtClean="0">
                <a:solidFill>
                  <a:schemeClr val="accent2"/>
                </a:solidFill>
              </a:rPr>
              <a:t>전체변수명 보기</a:t>
            </a:r>
            <a:r>
              <a:rPr kumimoji="1" lang="en-US" altLang="ko-KR" sz="1400" b="1" dirty="0" smtClean="0">
                <a:solidFill>
                  <a:schemeClr val="accent2"/>
                </a:solidFill>
              </a:rPr>
              <a:t> </a:t>
            </a:r>
            <a:r>
              <a:rPr kumimoji="1" lang="ko-KR" altLang="en-US" sz="1400" dirty="0" smtClean="0">
                <a:solidFill>
                  <a:schemeClr val="accent2"/>
                </a:solidFill>
              </a:rPr>
              <a:t>로 오브젝트</a:t>
            </a:r>
            <a:r>
              <a:rPr kumimoji="1" lang="en-US" altLang="ko-KR" sz="1400" dirty="0" smtClean="0">
                <a:solidFill>
                  <a:schemeClr val="accent2"/>
                </a:solidFill>
              </a:rPr>
              <a:t>ID</a:t>
            </a:r>
            <a:r>
              <a:rPr kumimoji="1" lang="ko-KR" altLang="en-US" sz="1400" dirty="0" smtClean="0">
                <a:solidFill>
                  <a:schemeClr val="accent2"/>
                </a:solidFill>
              </a:rPr>
              <a:t>와 변수명 확인</a:t>
            </a:r>
            <a:endParaRPr kumimoji="1" lang="ko-KR" altLang="en-US" sz="1400" dirty="0">
              <a:solidFill>
                <a:schemeClr val="accent2"/>
              </a:solidFill>
            </a:endParaRPr>
          </a:p>
        </p:txBody>
      </p:sp>
      <p:sp>
        <p:nvSpPr>
          <p:cNvPr id="49" name="모서리가 둥근 직사각형 48"/>
          <p:cNvSpPr/>
          <p:nvPr/>
        </p:nvSpPr>
        <p:spPr>
          <a:xfrm>
            <a:off x="7795646" y="655288"/>
            <a:ext cx="4184542" cy="3403626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4" name="직사각형 53"/>
          <p:cNvSpPr/>
          <p:nvPr/>
        </p:nvSpPr>
        <p:spPr>
          <a:xfrm>
            <a:off x="288069" y="1398635"/>
            <a:ext cx="672826" cy="330665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5" name="텍스트 상자 54"/>
          <p:cNvSpPr txBox="1"/>
          <p:nvPr/>
        </p:nvSpPr>
        <p:spPr>
          <a:xfrm>
            <a:off x="2836190" y="1441342"/>
            <a:ext cx="1882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mtClean="0"/>
              <a:t>트리거설정으로 </a:t>
            </a:r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123259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73088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/>
          <p:cNvGrpSpPr/>
          <p:nvPr/>
        </p:nvGrpSpPr>
        <p:grpSpPr>
          <a:xfrm>
            <a:off x="418237" y="309966"/>
            <a:ext cx="11391469" cy="6176075"/>
            <a:chOff x="418237" y="309966"/>
            <a:chExt cx="11391469" cy="6176075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8237" y="309966"/>
              <a:ext cx="7918541" cy="6176075"/>
            </a:xfrm>
            <a:prstGeom prst="rect">
              <a:avLst/>
            </a:prstGeom>
          </p:spPr>
        </p:pic>
        <p:sp>
          <p:nvSpPr>
            <p:cNvPr id="3" name="직사각형 2"/>
            <p:cNvSpPr/>
            <p:nvPr/>
          </p:nvSpPr>
          <p:spPr>
            <a:xfrm>
              <a:off x="604433" y="5787001"/>
              <a:ext cx="1797804" cy="139485"/>
            </a:xfrm>
            <a:prstGeom prst="rect">
              <a:avLst/>
            </a:prstGeom>
            <a:noFill/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82066" y="1094567"/>
              <a:ext cx="3124200" cy="520700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17066" y="1646263"/>
              <a:ext cx="1854200" cy="80946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74266" y="2523641"/>
              <a:ext cx="2794000" cy="3962400"/>
            </a:xfrm>
            <a:prstGeom prst="rect">
              <a:avLst/>
            </a:prstGeom>
          </p:spPr>
        </p:pic>
        <p:sp>
          <p:nvSpPr>
            <p:cNvPr id="7" name="직사각형 6"/>
            <p:cNvSpPr/>
            <p:nvPr/>
          </p:nvSpPr>
          <p:spPr>
            <a:xfrm>
              <a:off x="8725543" y="3989200"/>
              <a:ext cx="3084163" cy="278970"/>
            </a:xfrm>
            <a:prstGeom prst="rect">
              <a:avLst/>
            </a:prstGeom>
            <a:noFill/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8291590" y="1646263"/>
              <a:ext cx="2123268" cy="312658"/>
            </a:xfrm>
            <a:prstGeom prst="rect">
              <a:avLst/>
            </a:prstGeom>
            <a:noFill/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7661052" y="1118459"/>
              <a:ext cx="3316637" cy="301571"/>
            </a:xfrm>
            <a:prstGeom prst="rect">
              <a:avLst/>
            </a:prstGeom>
            <a:noFill/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1" name="텍스트 상자 10"/>
            <p:cNvSpPr txBox="1"/>
            <p:nvPr/>
          </p:nvSpPr>
          <p:spPr>
            <a:xfrm>
              <a:off x="2774413" y="5641380"/>
              <a:ext cx="50294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클릭하면 </a:t>
              </a:r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zip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 파일 다운로드됨 </a:t>
              </a:r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: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 </a:t>
              </a:r>
              <a:r>
                <a:rPr kumimoji="1" lang="en-US" altLang="ko-KR" sz="1400" dirty="0" err="1" smtClean="0">
                  <a:solidFill>
                    <a:schemeClr val="accent2"/>
                  </a:solidFill>
                </a:rPr>
                <a:t>baseballdatabank-master.zip</a:t>
              </a:r>
              <a:endParaRPr kumimoji="1" lang="ko-KR" altLang="en-US" sz="1400" dirty="0">
                <a:solidFill>
                  <a:schemeClr val="accent2"/>
                </a:solidFill>
              </a:endParaRPr>
            </a:p>
          </p:txBody>
        </p:sp>
        <p:cxnSp>
          <p:nvCxnSpPr>
            <p:cNvPr id="13" name="직선 화살표 연결선 12"/>
            <p:cNvCxnSpPr>
              <a:endCxn id="9" idx="1"/>
            </p:cNvCxnSpPr>
            <p:nvPr/>
          </p:nvCxnSpPr>
          <p:spPr>
            <a:xfrm flipV="1">
              <a:off x="6555783" y="1269245"/>
              <a:ext cx="1105269" cy="4372135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오른쪽 화살표[R] 14"/>
            <p:cNvSpPr/>
            <p:nvPr/>
          </p:nvSpPr>
          <p:spPr>
            <a:xfrm>
              <a:off x="8290272" y="3989200"/>
              <a:ext cx="293831" cy="278970"/>
            </a:xfrm>
            <a:prstGeom prst="rightArrow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4265494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/>
          <p:cNvGrpSpPr/>
          <p:nvPr/>
        </p:nvGrpSpPr>
        <p:grpSpPr>
          <a:xfrm>
            <a:off x="491211" y="360240"/>
            <a:ext cx="11333996" cy="6086826"/>
            <a:chOff x="491211" y="360240"/>
            <a:chExt cx="11333996" cy="6086826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1211" y="360240"/>
              <a:ext cx="8125847" cy="2978353"/>
            </a:xfrm>
            <a:prstGeom prst="rect">
              <a:avLst/>
            </a:prstGeom>
            <a:noFill/>
            <a:ln>
              <a:solidFill>
                <a:schemeClr val="bg2"/>
              </a:solidFill>
            </a:ln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9383" y="3601974"/>
              <a:ext cx="10755824" cy="1260911"/>
            </a:xfrm>
            <a:prstGeom prst="rect">
              <a:avLst/>
            </a:prstGeom>
            <a:ln>
              <a:solidFill>
                <a:schemeClr val="bg2"/>
              </a:solidFill>
            </a:ln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9383" y="5126266"/>
              <a:ext cx="2197100" cy="1320800"/>
            </a:xfrm>
            <a:prstGeom prst="rect">
              <a:avLst/>
            </a:prstGeom>
            <a:ln>
              <a:solidFill>
                <a:schemeClr val="bg2"/>
              </a:solidFill>
            </a:ln>
          </p:spPr>
        </p:pic>
        <p:sp>
          <p:nvSpPr>
            <p:cNvPr id="5" name="직사각형 4"/>
            <p:cNvSpPr/>
            <p:nvPr/>
          </p:nvSpPr>
          <p:spPr>
            <a:xfrm>
              <a:off x="1968285" y="1937288"/>
              <a:ext cx="945396" cy="278970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7" name="직선 화살표 연결선 6"/>
            <p:cNvCxnSpPr>
              <a:stCxn id="5" idx="2"/>
            </p:cNvCxnSpPr>
            <p:nvPr/>
          </p:nvCxnSpPr>
          <p:spPr>
            <a:xfrm>
              <a:off x="2440983" y="2216258"/>
              <a:ext cx="271220" cy="1385716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직사각형 7"/>
            <p:cNvSpPr/>
            <p:nvPr/>
          </p:nvSpPr>
          <p:spPr>
            <a:xfrm>
              <a:off x="1069383" y="3740550"/>
              <a:ext cx="1507210" cy="263381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10" name="구부러진 연결선[U] 9"/>
            <p:cNvCxnSpPr>
              <a:stCxn id="8" idx="2"/>
              <a:endCxn id="4" idx="1"/>
            </p:cNvCxnSpPr>
            <p:nvPr/>
          </p:nvCxnSpPr>
          <p:spPr>
            <a:xfrm rot="5400000">
              <a:off x="554819" y="4518496"/>
              <a:ext cx="1782735" cy="753605"/>
            </a:xfrm>
            <a:prstGeom prst="curvedConnector4">
              <a:avLst>
                <a:gd name="adj1" fmla="val 31478"/>
                <a:gd name="adj2" fmla="val 130334"/>
              </a:avLst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텍스트 상자 14"/>
            <p:cNvSpPr txBox="1"/>
            <p:nvPr/>
          </p:nvSpPr>
          <p:spPr>
            <a:xfrm>
              <a:off x="8918183" y="3294197"/>
              <a:ext cx="176753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HDFS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브라우저 화면</a:t>
              </a:r>
              <a:endParaRPr kumimoji="1" lang="ko-KR" altLang="en-US" sz="1400" dirty="0">
                <a:solidFill>
                  <a:schemeClr val="accent2"/>
                </a:solidFill>
              </a:endParaRPr>
            </a:p>
          </p:txBody>
        </p:sp>
        <p:sp>
          <p:nvSpPr>
            <p:cNvPr id="16" name="텍스트 상자 15"/>
            <p:cNvSpPr txBox="1"/>
            <p:nvPr/>
          </p:nvSpPr>
          <p:spPr>
            <a:xfrm>
              <a:off x="3266483" y="5941649"/>
              <a:ext cx="207210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HDFS</a:t>
              </a:r>
              <a:r>
                <a:rPr kumimoji="1" lang="ko-KR" altLang="en-US" sz="1400" dirty="0">
                  <a:solidFill>
                    <a:schemeClr val="accent2"/>
                  </a:solidFill>
                </a:rPr>
                <a:t> 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대신 </a:t>
              </a:r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MINIO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 선택</a:t>
              </a:r>
              <a:endParaRPr kumimoji="1" lang="ko-KR" altLang="en-US" sz="1400" dirty="0">
                <a:solidFill>
                  <a:schemeClr val="accent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53258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그룹 22"/>
          <p:cNvGrpSpPr/>
          <p:nvPr/>
        </p:nvGrpSpPr>
        <p:grpSpPr>
          <a:xfrm>
            <a:off x="387457" y="252658"/>
            <a:ext cx="11381593" cy="6336643"/>
            <a:chOff x="387457" y="252658"/>
            <a:chExt cx="11381593" cy="6336643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07071" y="1880250"/>
              <a:ext cx="5054600" cy="419100"/>
            </a:xfrm>
            <a:prstGeom prst="rect">
              <a:avLst/>
            </a:prstGeom>
            <a:noFill/>
            <a:ln>
              <a:solidFill>
                <a:schemeClr val="bg2"/>
              </a:solidFill>
            </a:ln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7457" y="252658"/>
              <a:ext cx="11298264" cy="1324502"/>
            </a:xfrm>
            <a:prstGeom prst="rect">
              <a:avLst/>
            </a:prstGeom>
            <a:ln>
              <a:solidFill>
                <a:schemeClr val="bg2"/>
              </a:solidFill>
            </a:ln>
          </p:spPr>
        </p:pic>
        <p:sp>
          <p:nvSpPr>
            <p:cNvPr id="5" name="직사각형 4"/>
            <p:cNvSpPr/>
            <p:nvPr/>
          </p:nvSpPr>
          <p:spPr>
            <a:xfrm>
              <a:off x="8090115" y="697428"/>
              <a:ext cx="3595606" cy="217481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6" name="텍스트 상자 5"/>
            <p:cNvSpPr txBox="1"/>
            <p:nvPr/>
          </p:nvSpPr>
          <p:spPr>
            <a:xfrm>
              <a:off x="3017415" y="1935911"/>
              <a:ext cx="318965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새폴더 클릭하여 </a:t>
              </a:r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BATTING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 폴더 생성 </a:t>
              </a:r>
              <a:endParaRPr kumimoji="1" lang="ko-KR" altLang="en-US" sz="1400" dirty="0">
                <a:solidFill>
                  <a:schemeClr val="accent2"/>
                </a:solidFill>
              </a:endParaRPr>
            </a:p>
          </p:txBody>
        </p:sp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45171" y="2602440"/>
              <a:ext cx="5016500" cy="393700"/>
            </a:xfrm>
            <a:prstGeom prst="rect">
              <a:avLst/>
            </a:prstGeom>
            <a:ln>
              <a:solidFill>
                <a:schemeClr val="bg2"/>
              </a:solidFill>
            </a:ln>
          </p:spPr>
        </p:pic>
        <p:sp>
          <p:nvSpPr>
            <p:cNvPr id="8" name="직사각형 7"/>
            <p:cNvSpPr/>
            <p:nvPr/>
          </p:nvSpPr>
          <p:spPr>
            <a:xfrm>
              <a:off x="2045776" y="1115882"/>
              <a:ext cx="883404" cy="243797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9" name="텍스트 상자 8"/>
            <p:cNvSpPr txBox="1"/>
            <p:nvPr/>
          </p:nvSpPr>
          <p:spPr>
            <a:xfrm>
              <a:off x="3055515" y="2688363"/>
              <a:ext cx="318965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BATTING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 폴더로 이동 후 업로드 클릭</a:t>
              </a:r>
              <a:endParaRPr kumimoji="1" lang="ko-KR" altLang="en-US" sz="1400" dirty="0">
                <a:solidFill>
                  <a:schemeClr val="accent2"/>
                </a:solidFill>
              </a:endParaRPr>
            </a:p>
          </p:txBody>
        </p:sp>
        <p:cxnSp>
          <p:nvCxnSpPr>
            <p:cNvPr id="11" name="구부러진 연결선[U] 10"/>
            <p:cNvCxnSpPr>
              <a:stCxn id="6" idx="1"/>
            </p:cNvCxnSpPr>
            <p:nvPr/>
          </p:nvCxnSpPr>
          <p:spPr>
            <a:xfrm rot="10800000">
              <a:off x="2487479" y="1359680"/>
              <a:ext cx="529937" cy="730121"/>
            </a:xfrm>
            <a:prstGeom prst="curvedConnector2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18845" y="3642289"/>
              <a:ext cx="3721069" cy="2947012"/>
            </a:xfrm>
            <a:prstGeom prst="rect">
              <a:avLst/>
            </a:prstGeom>
            <a:ln>
              <a:solidFill>
                <a:schemeClr val="bg2"/>
              </a:solidFill>
            </a:ln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90261" y="3642289"/>
              <a:ext cx="3695460" cy="2947012"/>
            </a:xfrm>
            <a:prstGeom prst="rect">
              <a:avLst/>
            </a:prstGeom>
            <a:ln>
              <a:solidFill>
                <a:schemeClr val="bg2"/>
              </a:solidFill>
            </a:ln>
          </p:spPr>
        </p:pic>
        <p:sp>
          <p:nvSpPr>
            <p:cNvPr id="15" name="직사각형 14"/>
            <p:cNvSpPr/>
            <p:nvPr/>
          </p:nvSpPr>
          <p:spPr>
            <a:xfrm>
              <a:off x="6245171" y="6276814"/>
              <a:ext cx="720671" cy="312487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6" name="텍스트 상자 15"/>
            <p:cNvSpPr txBox="1"/>
            <p:nvPr/>
          </p:nvSpPr>
          <p:spPr>
            <a:xfrm>
              <a:off x="693044" y="6276814"/>
              <a:ext cx="292580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업로드 클릭하면 팝업창이 뜹니다</a:t>
              </a:r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.</a:t>
              </a:r>
              <a:endParaRPr kumimoji="1" lang="ko-KR" altLang="en-US" sz="1400" dirty="0">
                <a:solidFill>
                  <a:schemeClr val="accent2"/>
                </a:solidFill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7990261" y="3952068"/>
              <a:ext cx="3695460" cy="216976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1" name="오른쪽 화살표[R] 20"/>
            <p:cNvSpPr/>
            <p:nvPr/>
          </p:nvSpPr>
          <p:spPr>
            <a:xfrm>
              <a:off x="7547675" y="5191932"/>
              <a:ext cx="263471" cy="201478"/>
            </a:xfrm>
            <a:prstGeom prst="rightArrow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2" name="텍스트 상자 21"/>
            <p:cNvSpPr txBox="1"/>
            <p:nvPr/>
          </p:nvSpPr>
          <p:spPr>
            <a:xfrm>
              <a:off x="9651163" y="4309437"/>
              <a:ext cx="211788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400" dirty="0" err="1" smtClean="0">
                  <a:solidFill>
                    <a:schemeClr val="accent2"/>
                  </a:solidFill>
                </a:rPr>
                <a:t>Batting.csv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 업로드 완료</a:t>
              </a:r>
              <a:endParaRPr kumimoji="1" lang="ko-KR" altLang="en-US" sz="1400" dirty="0">
                <a:solidFill>
                  <a:schemeClr val="accent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479562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/>
          <p:cNvGrpSpPr/>
          <p:nvPr/>
        </p:nvGrpSpPr>
        <p:grpSpPr>
          <a:xfrm>
            <a:off x="193943" y="810646"/>
            <a:ext cx="11781587" cy="4106801"/>
            <a:chOff x="178445" y="175215"/>
            <a:chExt cx="11781587" cy="4106801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8445" y="175215"/>
              <a:ext cx="7905056" cy="2846696"/>
            </a:xfrm>
            <a:prstGeom prst="rect">
              <a:avLst/>
            </a:prstGeom>
            <a:noFill/>
            <a:ln>
              <a:solidFill>
                <a:schemeClr val="bg2"/>
              </a:solidFill>
            </a:ln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5092" y="3394133"/>
              <a:ext cx="11664940" cy="887883"/>
            </a:xfrm>
            <a:prstGeom prst="rect">
              <a:avLst/>
            </a:prstGeom>
            <a:noFill/>
            <a:ln>
              <a:solidFill>
                <a:schemeClr val="bg2"/>
              </a:solidFill>
            </a:ln>
          </p:spPr>
        </p:pic>
        <p:sp>
          <p:nvSpPr>
            <p:cNvPr id="5" name="직사각형 4"/>
            <p:cNvSpPr/>
            <p:nvPr/>
          </p:nvSpPr>
          <p:spPr>
            <a:xfrm>
              <a:off x="11433091" y="3652096"/>
              <a:ext cx="464947" cy="278968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6560442" y="1069381"/>
              <a:ext cx="635431" cy="160997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9" name="텍스트 상자 8"/>
            <p:cNvSpPr txBox="1"/>
            <p:nvPr/>
          </p:nvSpPr>
          <p:spPr>
            <a:xfrm>
              <a:off x="8652716" y="3054134"/>
              <a:ext cx="330731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400" smtClean="0">
                  <a:solidFill>
                    <a:schemeClr val="accent2"/>
                  </a:solidFill>
                </a:rPr>
                <a:t>데이터모델 메뉴화면에서 새모델 클릭 </a:t>
              </a:r>
              <a:endParaRPr kumimoji="1" lang="ko-KR" altLang="en-US" sz="1400">
                <a:solidFill>
                  <a:schemeClr val="accent2"/>
                </a:solidFill>
              </a:endParaRPr>
            </a:p>
          </p:txBody>
        </p:sp>
        <p:cxnSp>
          <p:nvCxnSpPr>
            <p:cNvPr id="18" name="구부러진 연결선[U] 17"/>
            <p:cNvCxnSpPr>
              <a:stCxn id="6" idx="3"/>
            </p:cNvCxnSpPr>
            <p:nvPr/>
          </p:nvCxnSpPr>
          <p:spPr>
            <a:xfrm>
              <a:off x="7195873" y="1149880"/>
              <a:ext cx="1204208" cy="2058142"/>
            </a:xfrm>
            <a:prstGeom prst="curvedConnector2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587038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/>
          <p:cNvGrpSpPr/>
          <p:nvPr/>
        </p:nvGrpSpPr>
        <p:grpSpPr>
          <a:xfrm>
            <a:off x="350342" y="325465"/>
            <a:ext cx="11500695" cy="6315559"/>
            <a:chOff x="691305" y="0"/>
            <a:chExt cx="11500695" cy="6315559"/>
          </a:xfrm>
        </p:grpSpPr>
        <p:grpSp>
          <p:nvGrpSpPr>
            <p:cNvPr id="8" name="그룹 7"/>
            <p:cNvGrpSpPr/>
            <p:nvPr/>
          </p:nvGrpSpPr>
          <p:grpSpPr>
            <a:xfrm>
              <a:off x="3121053" y="0"/>
              <a:ext cx="7145420" cy="6315559"/>
              <a:chOff x="2194303" y="340962"/>
              <a:chExt cx="7145420" cy="6315559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94303" y="340962"/>
                <a:ext cx="7145420" cy="6315559"/>
              </a:xfrm>
              <a:prstGeom prst="rect">
                <a:avLst/>
              </a:prstGeom>
              <a:ln>
                <a:solidFill>
                  <a:schemeClr val="bg2"/>
                </a:solidFill>
              </a:ln>
            </p:spPr>
          </p:pic>
          <p:sp>
            <p:nvSpPr>
              <p:cNvPr id="3" name="직사각형 2"/>
              <p:cNvSpPr/>
              <p:nvPr/>
            </p:nvSpPr>
            <p:spPr>
              <a:xfrm>
                <a:off x="2991173" y="635430"/>
                <a:ext cx="1239864" cy="201478"/>
              </a:xfrm>
              <a:prstGeom prst="rect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4" name="직사각형 3"/>
              <p:cNvSpPr/>
              <p:nvPr/>
            </p:nvSpPr>
            <p:spPr>
              <a:xfrm>
                <a:off x="2991173" y="1317356"/>
                <a:ext cx="2324746" cy="418454"/>
              </a:xfrm>
              <a:prstGeom prst="rect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5" name="직사각형 4"/>
              <p:cNvSpPr/>
              <p:nvPr/>
            </p:nvSpPr>
            <p:spPr>
              <a:xfrm>
                <a:off x="8028122" y="1518834"/>
                <a:ext cx="1311601" cy="263471"/>
              </a:xfrm>
              <a:prstGeom prst="rect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6" name="직사각형 5"/>
              <p:cNvSpPr/>
              <p:nvPr/>
            </p:nvSpPr>
            <p:spPr>
              <a:xfrm>
                <a:off x="3347634" y="3766088"/>
                <a:ext cx="263471" cy="2634712"/>
              </a:xfrm>
              <a:prstGeom prst="rect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7" name="직사각형 6"/>
              <p:cNvSpPr/>
              <p:nvPr/>
            </p:nvSpPr>
            <p:spPr>
              <a:xfrm>
                <a:off x="6338807" y="3301140"/>
                <a:ext cx="1177871" cy="3053166"/>
              </a:xfrm>
              <a:prstGeom prst="rect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sp>
          <p:nvSpPr>
            <p:cNvPr id="10" name="텍스트 상자 9"/>
            <p:cNvSpPr txBox="1"/>
            <p:nvPr/>
          </p:nvSpPr>
          <p:spPr>
            <a:xfrm>
              <a:off x="10266473" y="1512178"/>
              <a:ext cx="19255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400" smtClean="0">
                  <a:solidFill>
                    <a:schemeClr val="accent2"/>
                  </a:solidFill>
                </a:rPr>
                <a:t>분리기호가 쉼표일 때</a:t>
              </a:r>
              <a:endParaRPr kumimoji="1" lang="ko-KR" altLang="en-US" sz="1400">
                <a:solidFill>
                  <a:schemeClr val="accent2"/>
                </a:solidFill>
              </a:endParaRPr>
            </a:p>
          </p:txBody>
        </p:sp>
        <p:sp>
          <p:nvSpPr>
            <p:cNvPr id="11" name="텍스트 상자 10"/>
            <p:cNvSpPr txBox="1"/>
            <p:nvPr/>
          </p:nvSpPr>
          <p:spPr>
            <a:xfrm>
              <a:off x="691305" y="3436705"/>
              <a:ext cx="328487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데이터모델에 넣을 컬럼을 선택합니다</a:t>
              </a:r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.</a:t>
              </a:r>
              <a:endParaRPr kumimoji="1" lang="ko-KR" altLang="en-US" sz="1400" dirty="0">
                <a:solidFill>
                  <a:schemeClr val="accent2"/>
                </a:solidFill>
              </a:endParaRPr>
            </a:p>
          </p:txBody>
        </p:sp>
        <p:sp>
          <p:nvSpPr>
            <p:cNvPr id="12" name="텍스트 상자 11"/>
            <p:cNvSpPr txBox="1"/>
            <p:nvPr/>
          </p:nvSpPr>
          <p:spPr>
            <a:xfrm>
              <a:off x="1031429" y="957962"/>
              <a:ext cx="208903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대상 데이터가 </a:t>
              </a:r>
              <a:r>
                <a:rPr kumimoji="1" lang="en-US" altLang="ko-KR" sz="1400" dirty="0" err="1" smtClean="0">
                  <a:solidFill>
                    <a:schemeClr val="accent2"/>
                  </a:solidFill>
                </a:rPr>
                <a:t>minio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 에</a:t>
              </a:r>
              <a:endParaRPr kumimoji="1" lang="en-US" altLang="ko-KR" sz="1400" dirty="0" smtClean="0">
                <a:solidFill>
                  <a:schemeClr val="accent2"/>
                </a:solidFill>
              </a:endParaRPr>
            </a:p>
            <a:p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있을 때의 연결정보</a:t>
              </a:r>
              <a:endParaRPr kumimoji="1" lang="en-US" altLang="ko-KR" sz="1400" dirty="0" smtClean="0">
                <a:solidFill>
                  <a:schemeClr val="accent2"/>
                </a:solidFill>
              </a:endParaRPr>
            </a:p>
          </p:txBody>
        </p:sp>
        <p:sp>
          <p:nvSpPr>
            <p:cNvPr id="13" name="텍스트 상자 12"/>
            <p:cNvSpPr txBox="1"/>
            <p:nvPr/>
          </p:nvSpPr>
          <p:spPr>
            <a:xfrm>
              <a:off x="9203681" y="4332872"/>
              <a:ext cx="298831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컬럼의 별칭을 입력할 수 있습니다</a:t>
              </a:r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436342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666427" y="671360"/>
            <a:ext cx="10864312" cy="5902224"/>
            <a:chOff x="666427" y="671360"/>
            <a:chExt cx="10864312" cy="5902224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7424" y="671360"/>
              <a:ext cx="10833315" cy="5902224"/>
            </a:xfrm>
            <a:prstGeom prst="rect">
              <a:avLst/>
            </a:prstGeom>
            <a:ln>
              <a:solidFill>
                <a:schemeClr val="bg2"/>
              </a:solidFill>
            </a:ln>
          </p:spPr>
        </p:pic>
        <p:sp>
          <p:nvSpPr>
            <p:cNvPr id="3" name="직사각형 2"/>
            <p:cNvSpPr/>
            <p:nvPr/>
          </p:nvSpPr>
          <p:spPr>
            <a:xfrm>
              <a:off x="666427" y="2882685"/>
              <a:ext cx="1828800" cy="201478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4" name="직사각형 3"/>
            <p:cNvSpPr/>
            <p:nvPr/>
          </p:nvSpPr>
          <p:spPr>
            <a:xfrm>
              <a:off x="805912" y="3905572"/>
              <a:ext cx="1379349" cy="2668011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5" name="텍스트 상자 4"/>
            <p:cNvSpPr txBox="1"/>
            <p:nvPr/>
          </p:nvSpPr>
          <p:spPr>
            <a:xfrm>
              <a:off x="2495227" y="6265806"/>
              <a:ext cx="583845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데이터모델 생성 시 입력한 </a:t>
              </a:r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“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별칭</a:t>
              </a:r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”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 이  별칭</a:t>
              </a:r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(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컬럼이름</a:t>
              </a:r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)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 으로 표시됩니다</a:t>
              </a:r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.</a:t>
              </a:r>
              <a:endParaRPr kumimoji="1" lang="ko-KR" altLang="en-US" sz="1400" dirty="0">
                <a:solidFill>
                  <a:schemeClr val="accent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62412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/>
          <p:cNvGrpSpPr/>
          <p:nvPr/>
        </p:nvGrpSpPr>
        <p:grpSpPr>
          <a:xfrm>
            <a:off x="117843" y="271517"/>
            <a:ext cx="11764191" cy="6199026"/>
            <a:chOff x="644786" y="953442"/>
            <a:chExt cx="11764191" cy="6199026"/>
          </a:xfrm>
        </p:grpSpPr>
        <p:grpSp>
          <p:nvGrpSpPr>
            <p:cNvPr id="37" name="그룹 36"/>
            <p:cNvGrpSpPr/>
            <p:nvPr/>
          </p:nvGrpSpPr>
          <p:grpSpPr>
            <a:xfrm>
              <a:off x="644786" y="953442"/>
              <a:ext cx="11764191" cy="6199026"/>
              <a:chOff x="210833" y="515620"/>
              <a:chExt cx="11764191" cy="6199026"/>
            </a:xfrm>
          </p:grpSpPr>
          <p:grpSp>
            <p:nvGrpSpPr>
              <p:cNvPr id="35" name="그룹 34"/>
              <p:cNvGrpSpPr/>
              <p:nvPr/>
            </p:nvGrpSpPr>
            <p:grpSpPr>
              <a:xfrm>
                <a:off x="210833" y="515620"/>
                <a:ext cx="11764191" cy="4651147"/>
                <a:chOff x="210833" y="515620"/>
                <a:chExt cx="11764191" cy="4651147"/>
              </a:xfrm>
            </p:grpSpPr>
            <p:grpSp>
              <p:nvGrpSpPr>
                <p:cNvPr id="33" name="그룹 32"/>
                <p:cNvGrpSpPr/>
                <p:nvPr/>
              </p:nvGrpSpPr>
              <p:grpSpPr>
                <a:xfrm>
                  <a:off x="210833" y="917701"/>
                  <a:ext cx="11764191" cy="4249066"/>
                  <a:chOff x="210833" y="917701"/>
                  <a:chExt cx="11764191" cy="4249066"/>
                </a:xfrm>
              </p:grpSpPr>
              <p:grpSp>
                <p:nvGrpSpPr>
                  <p:cNvPr id="10" name="그룹 9"/>
                  <p:cNvGrpSpPr/>
                  <p:nvPr/>
                </p:nvGrpSpPr>
                <p:grpSpPr>
                  <a:xfrm>
                    <a:off x="712992" y="917701"/>
                    <a:ext cx="11262032" cy="4249066"/>
                    <a:chOff x="-385591" y="597622"/>
                    <a:chExt cx="12199074" cy="4593394"/>
                  </a:xfrm>
                </p:grpSpPr>
                <p:pic>
                  <p:nvPicPr>
                    <p:cNvPr id="2" name="그림 1"/>
                    <p:cNvPicPr>
                      <a:picLocks noChangeAspect="1"/>
                    </p:cNvPicPr>
                    <p:nvPr/>
                  </p:nvPicPr>
                  <p:blipFill>
                    <a:blip r:embed="rId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685700" y="597622"/>
                      <a:ext cx="11127783" cy="4593394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9" name="텍스트 상자 8"/>
                    <p:cNvSpPr txBox="1"/>
                    <p:nvPr/>
                  </p:nvSpPr>
                  <p:spPr>
                    <a:xfrm>
                      <a:off x="-385591" y="957444"/>
                      <a:ext cx="902811" cy="307778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kumimoji="1" lang="ko-KR" altLang="en-US" sz="1400" dirty="0" smtClean="0">
                          <a:solidFill>
                            <a:schemeClr val="accent2"/>
                          </a:solidFill>
                        </a:rPr>
                        <a:t>콤보박스</a:t>
                      </a:r>
                      <a:endParaRPr kumimoji="1" lang="ko-KR" altLang="en-US" sz="1400" dirty="0">
                        <a:solidFill>
                          <a:schemeClr val="accent2"/>
                        </a:solidFill>
                      </a:endParaRPr>
                    </a:p>
                  </p:txBody>
                </p:sp>
              </p:grpSp>
              <p:sp>
                <p:nvSpPr>
                  <p:cNvPr id="19" name="직사각형 18"/>
                  <p:cNvSpPr/>
                  <p:nvPr/>
                </p:nvSpPr>
                <p:spPr>
                  <a:xfrm>
                    <a:off x="2287476" y="1282208"/>
                    <a:ext cx="635431" cy="165883"/>
                  </a:xfrm>
                  <a:prstGeom prst="rect">
                    <a:avLst/>
                  </a:prstGeom>
                  <a:noFill/>
                  <a:ln>
                    <a:solidFill>
                      <a:schemeClr val="accent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R" altLang="en-US"/>
                  </a:p>
                </p:txBody>
              </p:sp>
              <p:sp>
                <p:nvSpPr>
                  <p:cNvPr id="24" name="텍스트 상자 23"/>
                  <p:cNvSpPr txBox="1"/>
                  <p:nvPr/>
                </p:nvSpPr>
                <p:spPr>
                  <a:xfrm>
                    <a:off x="390369" y="2103616"/>
                    <a:ext cx="1156086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kumimoji="1" lang="ko-KR" altLang="en-US" sz="1400" dirty="0" smtClean="0">
                        <a:solidFill>
                          <a:schemeClr val="accent2"/>
                        </a:solidFill>
                      </a:rPr>
                      <a:t>챠트</a:t>
                    </a:r>
                    <a:r>
                      <a:rPr kumimoji="1" lang="en-US" altLang="ko-KR" sz="1400" dirty="0" smtClean="0">
                        <a:solidFill>
                          <a:schemeClr val="accent2"/>
                        </a:solidFill>
                      </a:rPr>
                      <a:t>-</a:t>
                    </a:r>
                    <a:r>
                      <a:rPr kumimoji="1" lang="ko-KR" altLang="en-US" sz="1400" dirty="0" smtClean="0">
                        <a:solidFill>
                          <a:schemeClr val="accent2"/>
                        </a:solidFill>
                      </a:rPr>
                      <a:t>테이블</a:t>
                    </a:r>
                    <a:endParaRPr kumimoji="1" lang="ko-KR" altLang="en-US" sz="1400" dirty="0">
                      <a:solidFill>
                        <a:schemeClr val="accent2"/>
                      </a:solidFill>
                    </a:endParaRPr>
                  </a:p>
                </p:txBody>
              </p:sp>
              <p:sp>
                <p:nvSpPr>
                  <p:cNvPr id="25" name="텍스트 상자 24"/>
                  <p:cNvSpPr txBox="1"/>
                  <p:nvPr/>
                </p:nvSpPr>
                <p:spPr>
                  <a:xfrm>
                    <a:off x="390369" y="3232410"/>
                    <a:ext cx="1156086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kumimoji="1" lang="ko-KR" altLang="en-US" sz="1400" dirty="0" smtClean="0">
                        <a:solidFill>
                          <a:schemeClr val="accent2"/>
                        </a:solidFill>
                      </a:rPr>
                      <a:t>챠트</a:t>
                    </a:r>
                    <a:r>
                      <a:rPr kumimoji="1" lang="en-US" altLang="ko-KR" sz="1400" dirty="0" smtClean="0">
                        <a:solidFill>
                          <a:schemeClr val="accent2"/>
                        </a:solidFill>
                      </a:rPr>
                      <a:t>-</a:t>
                    </a:r>
                    <a:r>
                      <a:rPr kumimoji="1" lang="ko-KR" altLang="en-US" sz="1400" dirty="0" smtClean="0">
                        <a:solidFill>
                          <a:schemeClr val="accent2"/>
                        </a:solidFill>
                      </a:rPr>
                      <a:t>테이블</a:t>
                    </a:r>
                    <a:endParaRPr kumimoji="1" lang="ko-KR" altLang="en-US" sz="1400" dirty="0">
                      <a:solidFill>
                        <a:schemeClr val="accent2"/>
                      </a:solidFill>
                    </a:endParaRPr>
                  </a:p>
                </p:txBody>
              </p:sp>
              <p:sp>
                <p:nvSpPr>
                  <p:cNvPr id="26" name="텍스트 상자 25"/>
                  <p:cNvSpPr txBox="1"/>
                  <p:nvPr/>
                </p:nvSpPr>
                <p:spPr>
                  <a:xfrm>
                    <a:off x="210833" y="4361204"/>
                    <a:ext cx="1335622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kumimoji="1" lang="ko-KR" altLang="en-US" sz="1400" dirty="0" smtClean="0">
                        <a:solidFill>
                          <a:schemeClr val="accent2"/>
                        </a:solidFill>
                      </a:rPr>
                      <a:t>챠트</a:t>
                    </a:r>
                    <a:r>
                      <a:rPr kumimoji="1" lang="en-US" altLang="ko-KR" sz="1400" dirty="0" smtClean="0">
                        <a:solidFill>
                          <a:schemeClr val="accent2"/>
                        </a:solidFill>
                      </a:rPr>
                      <a:t>-</a:t>
                    </a:r>
                    <a:r>
                      <a:rPr kumimoji="1" lang="ko-KR" altLang="en-US" sz="1400" dirty="0" smtClean="0">
                        <a:solidFill>
                          <a:schemeClr val="accent2"/>
                        </a:solidFill>
                      </a:rPr>
                      <a:t>꺽은선형</a:t>
                    </a:r>
                    <a:endParaRPr kumimoji="1" lang="ko-KR" altLang="en-US" sz="1400" dirty="0">
                      <a:solidFill>
                        <a:schemeClr val="accent2"/>
                      </a:solidFill>
                    </a:endParaRPr>
                  </a:p>
                </p:txBody>
              </p:sp>
              <p:sp>
                <p:nvSpPr>
                  <p:cNvPr id="28" name="아래로 구부러진 화살표[C] 27"/>
                  <p:cNvSpPr/>
                  <p:nvPr/>
                </p:nvSpPr>
                <p:spPr>
                  <a:xfrm rot="3026094">
                    <a:off x="2984542" y="1416863"/>
                    <a:ext cx="741320" cy="332848"/>
                  </a:xfrm>
                  <a:prstGeom prst="curvedDownArrow">
                    <a:avLst>
                      <a:gd name="adj1" fmla="val 25000"/>
                      <a:gd name="adj2" fmla="val 50000"/>
                      <a:gd name="adj3" fmla="val 42338"/>
                    </a:avLst>
                  </a:prstGeom>
                  <a:solidFill>
                    <a:schemeClr val="accent2"/>
                  </a:solidFill>
                  <a:ln>
                    <a:solidFill>
                      <a:schemeClr val="accent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R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9" name="아래로 구부러진 화살표[C] 28"/>
                  <p:cNvSpPr/>
                  <p:nvPr/>
                </p:nvSpPr>
                <p:spPr>
                  <a:xfrm rot="3026094">
                    <a:off x="2772820" y="1855793"/>
                    <a:ext cx="2256547" cy="497141"/>
                  </a:xfrm>
                  <a:prstGeom prst="curvedDownArrow">
                    <a:avLst>
                      <a:gd name="adj1" fmla="val 25000"/>
                      <a:gd name="adj2" fmla="val 50000"/>
                      <a:gd name="adj3" fmla="val 42338"/>
                    </a:avLst>
                  </a:prstGeom>
                  <a:solidFill>
                    <a:schemeClr val="accent2"/>
                  </a:solidFill>
                  <a:ln>
                    <a:solidFill>
                      <a:schemeClr val="accent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R" altLang="en-US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31" name="아래로 구부러진 화살표[C] 30"/>
                <p:cNvSpPr/>
                <p:nvPr/>
              </p:nvSpPr>
              <p:spPr>
                <a:xfrm rot="3734750">
                  <a:off x="2838403" y="1760215"/>
                  <a:ext cx="2961775" cy="1266202"/>
                </a:xfrm>
                <a:prstGeom prst="curvedDownArrow">
                  <a:avLst>
                    <a:gd name="adj1" fmla="val 9475"/>
                    <a:gd name="adj2" fmla="val 20162"/>
                    <a:gd name="adj3" fmla="val 31040"/>
                  </a:avLst>
                </a:prstGeom>
                <a:solidFill>
                  <a:schemeClr val="accent2"/>
                </a:solidFill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" name="아래로 구부러진 화살표[C] 31"/>
                <p:cNvSpPr/>
                <p:nvPr/>
              </p:nvSpPr>
              <p:spPr>
                <a:xfrm rot="1827104">
                  <a:off x="2984363" y="1417109"/>
                  <a:ext cx="5104934" cy="1364004"/>
                </a:xfrm>
                <a:prstGeom prst="curvedDownArrow">
                  <a:avLst>
                    <a:gd name="adj1" fmla="val 9475"/>
                    <a:gd name="adj2" fmla="val 20162"/>
                    <a:gd name="adj3" fmla="val 31040"/>
                  </a:avLst>
                </a:prstGeom>
                <a:solidFill>
                  <a:schemeClr val="accent2"/>
                </a:solidFill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" name="텍스트 상자 33"/>
                <p:cNvSpPr txBox="1"/>
                <p:nvPr/>
              </p:nvSpPr>
              <p:spPr>
                <a:xfrm>
                  <a:off x="1639443" y="515620"/>
                  <a:ext cx="745499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ko-KR" altLang="en-US" sz="1400" dirty="0" smtClean="0">
                      <a:solidFill>
                        <a:schemeClr val="accent2"/>
                      </a:solidFill>
                    </a:rPr>
                    <a:t>콤보박스에서 선택된 연도</a:t>
                  </a:r>
                  <a:r>
                    <a:rPr kumimoji="1" lang="en-US" altLang="ko-KR" sz="1400" dirty="0" smtClean="0">
                      <a:solidFill>
                        <a:schemeClr val="accent2"/>
                      </a:solidFill>
                    </a:rPr>
                    <a:t>(</a:t>
                  </a:r>
                  <a:r>
                    <a:rPr kumimoji="1" lang="en-US" altLang="ko-KR" sz="1400" dirty="0" err="1" smtClean="0">
                      <a:solidFill>
                        <a:schemeClr val="accent2"/>
                      </a:solidFill>
                    </a:rPr>
                    <a:t>yearID</a:t>
                  </a:r>
                  <a:r>
                    <a:rPr kumimoji="1" lang="en-US" altLang="ko-KR" sz="1400" dirty="0" smtClean="0">
                      <a:solidFill>
                        <a:schemeClr val="accent2"/>
                      </a:solidFill>
                    </a:rPr>
                    <a:t>)</a:t>
                  </a:r>
                  <a:r>
                    <a:rPr kumimoji="1" lang="ko-KR" altLang="en-US" sz="1400" dirty="0" smtClean="0">
                      <a:solidFill>
                        <a:schemeClr val="accent2"/>
                      </a:solidFill>
                    </a:rPr>
                    <a:t> 의 데이터와 지표통계를 바탕으로 챠트가 그려집니다</a:t>
                  </a:r>
                  <a:r>
                    <a:rPr kumimoji="1" lang="en-US" altLang="ko-KR" sz="1400" dirty="0" smtClean="0">
                      <a:solidFill>
                        <a:schemeClr val="accent2"/>
                      </a:solidFill>
                    </a:rPr>
                    <a:t>.</a:t>
                  </a:r>
                  <a:endParaRPr kumimoji="1" lang="ko-KR" altLang="en-US" sz="1400" dirty="0">
                    <a:solidFill>
                      <a:schemeClr val="accent2"/>
                    </a:solidFill>
                  </a:endParaRPr>
                </a:p>
              </p:txBody>
            </p:sp>
          </p:grpSp>
          <p:pic>
            <p:nvPicPr>
              <p:cNvPr id="36" name="그림 35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01994" y="5166767"/>
                <a:ext cx="10273030" cy="1547879"/>
              </a:xfrm>
              <a:prstGeom prst="rect">
                <a:avLst/>
              </a:prstGeom>
            </p:spPr>
          </p:pic>
        </p:grpSp>
        <p:sp>
          <p:nvSpPr>
            <p:cNvPr id="39" name="오른쪽으로 구부러진 화살표[C] 38"/>
            <p:cNvSpPr/>
            <p:nvPr/>
          </p:nvSpPr>
          <p:spPr>
            <a:xfrm>
              <a:off x="2417736" y="1885913"/>
              <a:ext cx="480448" cy="3718676"/>
            </a:xfrm>
            <a:prstGeom prst="curvedRightArrow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653485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2767</TotalTime>
  <Words>501</Words>
  <Application>Microsoft Macintosh PowerPoint</Application>
  <PresentationFormat>와이드스크린</PresentationFormat>
  <Paragraphs>97</Paragraphs>
  <Slides>29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2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Office 사용자</dc:creator>
  <cp:lastModifiedBy>Microsoft Office 사용자</cp:lastModifiedBy>
  <cp:revision>65</cp:revision>
  <dcterms:created xsi:type="dcterms:W3CDTF">2020-03-10T01:48:09Z</dcterms:created>
  <dcterms:modified xsi:type="dcterms:W3CDTF">2020-03-11T23:55:22Z</dcterms:modified>
</cp:coreProperties>
</file>